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1995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»"/>
              <a:defRPr sz="20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  <a:defRPr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»"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ic Sans MS"/>
              <a:buChar char="»"/>
              <a:defRPr sz="16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1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png"/><Relationship Id="rId5" Type="http://schemas.openxmlformats.org/officeDocument/2006/relationships/image" Target="../media/image42.jpg"/><Relationship Id="rId6" Type="http://schemas.openxmlformats.org/officeDocument/2006/relationships/image" Target="../media/image43.jpg"/><Relationship Id="rId7" Type="http://schemas.openxmlformats.org/officeDocument/2006/relationships/hyperlink" Target="http://www.google.com/url?sa=i&amp;rct=j&amp;q=kick%20wheel&amp;source=images&amp;cd=&amp;cad=rja&amp;docid=Rv50z8NhOX3JLM&amp;tbnid=mNkxc2oobtesVM:&amp;ved=0CAUQjRw&amp;url=http://www.sheffield-pottery.com/BRENT-EJ-POTTERY-KICK-WHEEL-p/bej.htm&amp;ei=H909UYX-DYTHrQGpooGACA&amp;bvm=bv.43287494,d.aWM&amp;psig=AFQjCNHPcSeCwB-BR5k4ot_rlHOToU43pQ&amp;ust=1363095150485708" TargetMode="External"/><Relationship Id="rId8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Relationship Id="rId7" Type="http://schemas.openxmlformats.org/officeDocument/2006/relationships/image" Target="../media/image49.jpg"/><Relationship Id="rId8" Type="http://schemas.openxmlformats.org/officeDocument/2006/relationships/image" Target="../media/image50.jpg"/><Relationship Id="rId9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CuAi9A5L1aU/S0p8vUdxGEI/AAAAAAAACzQ/tYeTlRG3Y48/s1600-h/all+three+pieces.jpg" TargetMode="External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6" Type="http://schemas.openxmlformats.org/officeDocument/2006/relationships/hyperlink" Target="http://4.bp.blogspot.com/_CuAi9A5L1aU/S0p86FBvipI/AAAAAAAACzY/YHjPyNQd_ik/s1600-h/vase+in+mold.jpg" TargetMode="External"/><Relationship Id="rId7" Type="http://schemas.openxmlformats.org/officeDocument/2006/relationships/image" Target="../media/image54.jpg"/><Relationship Id="rId8" Type="http://schemas.openxmlformats.org/officeDocument/2006/relationships/hyperlink" Target="http://4.bp.blogspot.com/_CuAi9A5L1aU/S0p9ESLau7I/AAAAAAAACzg/smgYoSIFU_Q/s1600-h/original+and+copy.jpg" TargetMode="External"/><Relationship Id="rId9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jpg"/><Relationship Id="rId6" Type="http://schemas.openxmlformats.org/officeDocument/2006/relationships/image" Target="../media/image59.jpg"/><Relationship Id="rId7" Type="http://schemas.openxmlformats.org/officeDocument/2006/relationships/image" Target="../media/image6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4" Type="http://schemas.openxmlformats.org/officeDocument/2006/relationships/hyperlink" Target="http://www.google.com/url?sa=i&amp;rct=j&amp;q=clay+sprig&amp;source=images&amp;cd=&amp;cad=rja&amp;docid=PSViYnPoQddseM&amp;tbnid=uufTGySAbt8ioM:&amp;ved=0CAUQjRw&amp;url=http://pigeonroadpottery.blogspot.com/2008/09/decorating-with-clay-sprigs.html&amp;ei=eQ8-UceaEIPNrQGi7YCgAg&amp;bvm=bv.43287494,d.aWM&amp;psig=AFQjCNH8NNv9kgJ5Ohk5BEMMv0j1SUMWpA&amp;ust=1363107978823207" TargetMode="External"/><Relationship Id="rId5" Type="http://schemas.openxmlformats.org/officeDocument/2006/relationships/image" Target="../media/image6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4" Type="http://schemas.openxmlformats.org/officeDocument/2006/relationships/image" Target="../media/image66.jpg"/><Relationship Id="rId5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4" Type="http://schemas.openxmlformats.org/officeDocument/2006/relationships/image" Target="../media/image69.jpg"/><Relationship Id="rId5" Type="http://schemas.openxmlformats.org/officeDocument/2006/relationships/image" Target="../media/image70.jpg"/><Relationship Id="rId6" Type="http://schemas.openxmlformats.org/officeDocument/2006/relationships/image" Target="../media/image71.jpg"/><Relationship Id="rId7" Type="http://schemas.openxmlformats.org/officeDocument/2006/relationships/image" Target="../media/image7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4" Type="http://schemas.openxmlformats.org/officeDocument/2006/relationships/image" Target="../media/image74.jpg"/><Relationship Id="rId5" Type="http://schemas.openxmlformats.org/officeDocument/2006/relationships/image" Target="../media/image75.jpg"/><Relationship Id="rId6" Type="http://schemas.openxmlformats.org/officeDocument/2006/relationships/image" Target="../media/image76.jpg"/><Relationship Id="rId7" Type="http://schemas.openxmlformats.org/officeDocument/2006/relationships/image" Target="../media/image7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4" Type="http://schemas.openxmlformats.org/officeDocument/2006/relationships/image" Target="../media/image84.jpg"/><Relationship Id="rId5" Type="http://schemas.openxmlformats.org/officeDocument/2006/relationships/image" Target="../media/image85.jpg"/><Relationship Id="rId6" Type="http://schemas.openxmlformats.org/officeDocument/2006/relationships/image" Target="../media/image86.jpg"/><Relationship Id="rId7" Type="http://schemas.openxmlformats.org/officeDocument/2006/relationships/image" Target="../media/image8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hyperlink" Target="http://z.about.com/d/pottery/1/0/B/6/-/-/finish_slab_pot.jpg" TargetMode="External"/><Relationship Id="rId12" Type="http://schemas.openxmlformats.org/officeDocument/2006/relationships/image" Target="../media/image9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z.about.com/d/pottery/1/0/5/6/-/-/press_out_slab.jpg" TargetMode="External"/><Relationship Id="rId4" Type="http://schemas.openxmlformats.org/officeDocument/2006/relationships/image" Target="../media/image88.jpg"/><Relationship Id="rId5" Type="http://schemas.openxmlformats.org/officeDocument/2006/relationships/hyperlink" Target="http://z.about.com/d/pottery/1/0/6/6/-/-/score_slab.jpg" TargetMode="External"/><Relationship Id="rId6" Type="http://schemas.openxmlformats.org/officeDocument/2006/relationships/image" Target="../media/image89.jpg"/><Relationship Id="rId7" Type="http://schemas.openxmlformats.org/officeDocument/2006/relationships/hyperlink" Target="http://z.about.com/d/pottery/1/0/8/6/-/-/attach_slab.jpg" TargetMode="External"/><Relationship Id="rId8" Type="http://schemas.openxmlformats.org/officeDocument/2006/relationships/image" Target="../media/image90.jpg"/><Relationship Id="rId9" Type="http://schemas.openxmlformats.org/officeDocument/2006/relationships/hyperlink" Target="http://z.about.com/d/pottery/1/0/A/6/-/-/score_slip_weld.jpg" TargetMode="External"/><Relationship Id="rId10" Type="http://schemas.openxmlformats.org/officeDocument/2006/relationships/image" Target="../media/image9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4" Type="http://schemas.openxmlformats.org/officeDocument/2006/relationships/image" Target="../media/image94.jpg"/><Relationship Id="rId5" Type="http://schemas.openxmlformats.org/officeDocument/2006/relationships/image" Target="../media/image95.jpg"/><Relationship Id="rId6" Type="http://schemas.openxmlformats.org/officeDocument/2006/relationships/image" Target="../media/image96.jpg"/><Relationship Id="rId7" Type="http://schemas.openxmlformats.org/officeDocument/2006/relationships/image" Target="../media/image97.jpg"/><Relationship Id="rId8" Type="http://schemas.openxmlformats.org/officeDocument/2006/relationships/image" Target="../media/image9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4" Type="http://schemas.openxmlformats.org/officeDocument/2006/relationships/image" Target="../media/image10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modeling+clay&amp;source=images&amp;cd=&amp;cad=rja&amp;docid=wa-_oXxHMdAymM&amp;tbnid=piBx9CUp-vgJBM:&amp;ved=0CAUQjRw&amp;url=http://indesignartandcraft.com/2012/12/modeling-clay/&amp;ei=xg8-UeaQNoa8qgGCvoGoCA&amp;bvm=bv.43287494,d.aWM&amp;psig=AFQjCNEnAG-bP9xCCZKnCQPU8hK89uPfLg&amp;ust=1363108149453885" TargetMode="External"/><Relationship Id="rId4" Type="http://schemas.openxmlformats.org/officeDocument/2006/relationships/image" Target="../media/image103.jpg"/><Relationship Id="rId5" Type="http://schemas.openxmlformats.org/officeDocument/2006/relationships/image" Target="../media/image10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wet+clay&amp;source=images&amp;cd=&amp;cad=rja&amp;docid=oLOqJOz3Glr9OM&amp;tbnid=u5f9WoXwR6OFnM:&amp;ved=0CAUQjRw&amp;url=http://baumanstoneware.blogspot.com/2011/01/end-of-long-week.html&amp;ei=XBA-UdfnBYTbrAG_ioCQDw&amp;bvm=bv.43287494,d.aWM&amp;psig=AFQjCNHWo2wmQO6eR5bG2b6gOLhJluF7tw&amp;ust=1363108309983473" TargetMode="External"/><Relationship Id="rId4" Type="http://schemas.openxmlformats.org/officeDocument/2006/relationships/image" Target="../media/image105.jpg"/><Relationship Id="rId5" Type="http://schemas.openxmlformats.org/officeDocument/2006/relationships/hyperlink" Target="http://www.google.com/url?sa=i&amp;rct=j&amp;q=leatherhard+clay&amp;source=images&amp;cd=&amp;cad=rja&amp;docid=78O-ujgU5FWMOM&amp;tbnid=E6S6Kheev14ATM:&amp;ved=0CAUQjRw&amp;url=http://www.ceramicindustry.com/articles/ppp-tools-of-the-trade&amp;ei=wRA-UcW5KYr6qwHKyoCgAw&amp;bvm=bv.43287494,d.aWM&amp;psig=AFQjCNGG1B3mv5HyIugvHQftq5psmggY6w&amp;ust=1363108351971333" TargetMode="External"/><Relationship Id="rId6" Type="http://schemas.openxmlformats.org/officeDocument/2006/relationships/image" Target="../media/image106.jpg"/><Relationship Id="rId7" Type="http://schemas.openxmlformats.org/officeDocument/2006/relationships/hyperlink" Target="http://www.google.com/url?sa=i&amp;rct=j&amp;q=bonedry+clay&amp;source=images&amp;cd=&amp;cad=rja&amp;docid=SDJtiJeoVbrmqM&amp;tbnid=FFAUnw4sSXNGkM:&amp;ved=0CAUQjRw&amp;url=http://ahsceramicsbrewerp.blogspot.com/&amp;ei=_BA-UcKSK4WtqwGXnoHQBA&amp;bvm=bv.43287494,d.aWM&amp;psig=AFQjCNH_1jv30TcAuqmkDMGT-y-QcTLU8w&amp;ust=1363108439450144" TargetMode="External"/><Relationship Id="rId8" Type="http://schemas.openxmlformats.org/officeDocument/2006/relationships/image" Target="../media/image10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isqueware+clay&amp;source=images&amp;cd=&amp;cad=rja&amp;docid=BPUzIf1yFqXdAM&amp;tbnid=_GX1xJsoW23I5M:&amp;ved=0CAUQjRw&amp;url=http://dimickpottery.blogspot.com/&amp;ei=QxE-UfruBsOrqQH46oGQDw&amp;bvm=bv.43287494,d.aWM&amp;psig=AFQjCNEsrp1NykVveVO_uUSQRDiiyK1ImA&amp;ust=1363108540800911" TargetMode="External"/><Relationship Id="rId4" Type="http://schemas.openxmlformats.org/officeDocument/2006/relationships/image" Target="../media/image108.jpg"/><Relationship Id="rId5" Type="http://schemas.openxmlformats.org/officeDocument/2006/relationships/hyperlink" Target="http://www.google.com/url?sa=i&amp;rct=j&amp;q=glazeware&amp;source=images&amp;cd=&amp;cad=rja&amp;docid=hYg_UEIIi-1yPM&amp;tbnid=Oct04_ol3o5ogM:&amp;ved=0CAUQjRw&amp;url=http://valputaruru.blogspot.com/2012/09/pretty-in-pastel-colour-glaze.html&amp;ei=sRE-UeGXGMqiqgGloIDIDQ&amp;bvm=bv.43287494,d.aWM&amp;psig=AFQjCNFplm9GG4EtF1CzMCv9EiBbpr9qGA&amp;ust=1363108579220700" TargetMode="External"/><Relationship Id="rId6" Type="http://schemas.openxmlformats.org/officeDocument/2006/relationships/image" Target="../media/image10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4" Type="http://schemas.openxmlformats.org/officeDocument/2006/relationships/image" Target="../media/image111.jpg"/><Relationship Id="rId5" Type="http://schemas.openxmlformats.org/officeDocument/2006/relationships/image" Target="../media/image112.jpg"/><Relationship Id="rId6" Type="http://schemas.openxmlformats.org/officeDocument/2006/relationships/image" Target="../media/image113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4" Type="http://schemas.openxmlformats.org/officeDocument/2006/relationships/image" Target="../media/image115.jpg"/><Relationship Id="rId5" Type="http://schemas.openxmlformats.org/officeDocument/2006/relationships/image" Target="../media/image116.jpg"/><Relationship Id="rId6" Type="http://schemas.openxmlformats.org/officeDocument/2006/relationships/image" Target="../media/image11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CERAMICS</a:t>
            </a:r>
            <a:endParaRPr/>
          </a:p>
        </p:txBody>
      </p:sp>
      <p:pic>
        <p:nvPicPr>
          <p:cNvPr id="184" name="Google Shape;184;p28" descr="Ceramics"/>
          <p:cNvPicPr preferRelativeResize="0"/>
          <p:nvPr/>
        </p:nvPicPr>
        <p:blipFill rotWithShape="1">
          <a:blip r:embed="rId3">
            <a:alphaModFix/>
          </a:blip>
          <a:srcRect l="2495" t="7590" r="2493" b="7590"/>
          <a:stretch/>
        </p:blipFill>
        <p:spPr>
          <a:xfrm>
            <a:off x="304800" y="4343400"/>
            <a:ext cx="2743200" cy="241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 descr="Ceramics%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3343275"/>
            <a:ext cx="2428875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 descr="100_10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76200"/>
            <a:ext cx="195262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 descr="102607_ceramic_02"/>
          <p:cNvPicPr preferRelativeResize="0"/>
          <p:nvPr/>
        </p:nvPicPr>
        <p:blipFill rotWithShape="1">
          <a:blip r:embed="rId6">
            <a:alphaModFix/>
          </a:blip>
          <a:srcRect t="51851" r="51852"/>
          <a:stretch/>
        </p:blipFill>
        <p:spPr>
          <a:xfrm>
            <a:off x="2286000" y="457200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 descr="co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8725" y="5105400"/>
            <a:ext cx="14890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 descr="ceramic-sculpture-10-588x420"/>
          <p:cNvPicPr preferRelativeResize="0"/>
          <p:nvPr/>
        </p:nvPicPr>
        <p:blipFill rotWithShape="1">
          <a:blip r:embed="rId8">
            <a:alphaModFix/>
          </a:blip>
          <a:srcRect t="9108"/>
          <a:stretch/>
        </p:blipFill>
        <p:spPr>
          <a:xfrm>
            <a:off x="3352800" y="3505200"/>
            <a:ext cx="2343150" cy="152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 descr="A7453-010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14800" y="0"/>
            <a:ext cx="16637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 descr="Gent_1chica"/>
          <p:cNvPicPr preferRelativeResize="0"/>
          <p:nvPr/>
        </p:nvPicPr>
        <p:blipFill rotWithShape="1">
          <a:blip r:embed="rId10">
            <a:alphaModFix/>
          </a:blip>
          <a:srcRect t="19012" b="13712"/>
          <a:stretch/>
        </p:blipFill>
        <p:spPr>
          <a:xfrm>
            <a:off x="990600" y="2743200"/>
            <a:ext cx="1600200" cy="147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 descr="westmoreland_3ceramic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48388" y="114300"/>
            <a:ext cx="2919412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</a:rPr>
              <a:t>Examples of Contemporary Ceramics</a:t>
            </a:r>
            <a:endParaRPr/>
          </a:p>
        </p:txBody>
      </p:sp>
      <p:pic>
        <p:nvPicPr>
          <p:cNvPr id="269" name="Google Shape;269;p37" descr="SCAN00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133600"/>
            <a:ext cx="475615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 descr="SCAN008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1600200"/>
            <a:ext cx="2971800" cy="49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>
            <a:spLocks noGrp="1"/>
          </p:cNvSpPr>
          <p:nvPr>
            <p:ph type="title"/>
          </p:nvPr>
        </p:nvSpPr>
        <p:spPr>
          <a:xfrm>
            <a:off x="990600" y="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BASIC </a:t>
            </a:r>
            <a:r>
              <a:rPr lang="en-US"/>
              <a:t> Materials</a:t>
            </a:r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body" idx="1"/>
          </p:nvPr>
        </p:nvSpPr>
        <p:spPr>
          <a:xfrm>
            <a:off x="0" y="1447800"/>
            <a:ext cx="6324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</a:pPr>
            <a:r>
              <a:rPr lang="en-US" b="1"/>
              <a:t>Why was clay available to all those civilizations??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</a:pPr>
            <a:r>
              <a:rPr lang="en-US" b="1"/>
              <a:t>Clay</a:t>
            </a:r>
            <a:r>
              <a:rPr lang="en-US"/>
              <a:t> – made up of layers of </a:t>
            </a:r>
            <a:r>
              <a:rPr lang="en-US" u="sng"/>
              <a:t>sediment</a:t>
            </a:r>
            <a:r>
              <a:rPr lang="en-US"/>
              <a:t> (basically, dirt and minerals) pressing into each other.  The sediment is held together by water, making it like a solid </a:t>
            </a:r>
            <a:r>
              <a:rPr lang="en-US" u="sng"/>
              <a:t>mud</a:t>
            </a:r>
            <a:r>
              <a:rPr lang="en-US"/>
              <a:t>.  Depending on the minerals, the clay can be many colors – brown, gray, red, green &amp; white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/>
          </a:p>
        </p:txBody>
      </p:sp>
      <p:pic>
        <p:nvPicPr>
          <p:cNvPr id="277" name="Google Shape;277;p38" descr="cone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457200"/>
            <a:ext cx="2667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Common Types of Clay</a:t>
            </a:r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5943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76EFF"/>
              </a:buClr>
              <a:buSzPts val="2400"/>
              <a:buFont typeface="Comic Sans MS"/>
              <a:buChar char="•"/>
            </a:pPr>
            <a:r>
              <a:rPr lang="en-US" sz="2400" b="1">
                <a:solidFill>
                  <a:srgbClr val="276EFF"/>
                </a:solidFill>
              </a:rPr>
              <a:t>Earthenware</a:t>
            </a:r>
            <a:r>
              <a:rPr lang="en-US" sz="2400">
                <a:solidFill>
                  <a:srgbClr val="276EFF"/>
                </a:solidFill>
              </a:rPr>
              <a:t>:  </a:t>
            </a:r>
            <a:r>
              <a:rPr lang="en-US" sz="2400"/>
              <a:t>clay fired at relatively low temperatures (1800°F-2100°F), often contains iron (red clay) and has a porous surface when fired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rPr lang="en-US" sz="2400"/>
              <a:t>    </a:t>
            </a:r>
            <a:r>
              <a:rPr lang="en-US" sz="2400">
                <a:solidFill>
                  <a:srgbClr val="00CC00"/>
                </a:solidFill>
              </a:rPr>
              <a:t>**this is the type we use @ HS</a:t>
            </a:r>
            <a:endParaRPr sz="2400">
              <a:solidFill>
                <a:srgbClr val="00CC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276EFF"/>
              </a:buClr>
              <a:buSzPts val="2400"/>
              <a:buFont typeface="Comic Sans MS"/>
              <a:buChar char="•"/>
            </a:pPr>
            <a:r>
              <a:rPr lang="en-US" sz="2400" b="1">
                <a:solidFill>
                  <a:srgbClr val="276EFF"/>
                </a:solidFill>
              </a:rPr>
              <a:t>Stoneware</a:t>
            </a:r>
            <a:r>
              <a:rPr lang="en-US" sz="2400">
                <a:solidFill>
                  <a:srgbClr val="276EFF"/>
                </a:solidFill>
              </a:rPr>
              <a:t>:  </a:t>
            </a:r>
            <a:r>
              <a:rPr lang="en-US" sz="2400"/>
              <a:t>a buff, gray or brown clay which is heavy, opaque, and highly plastic in nature with a high firing temperature (2200°F-2400°F)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276EFF"/>
              </a:buClr>
              <a:buSzPts val="2400"/>
              <a:buFont typeface="Comic Sans MS"/>
              <a:buChar char="•"/>
            </a:pPr>
            <a:r>
              <a:rPr lang="en-US" sz="2400" b="1">
                <a:solidFill>
                  <a:srgbClr val="276EFF"/>
                </a:solidFill>
              </a:rPr>
              <a:t>Porcelain</a:t>
            </a:r>
            <a:r>
              <a:rPr lang="en-US" sz="2400">
                <a:solidFill>
                  <a:srgbClr val="276EFF"/>
                </a:solidFill>
              </a:rPr>
              <a:t>:  </a:t>
            </a:r>
            <a:r>
              <a:rPr lang="en-US" sz="2400"/>
              <a:t>the finest white clay you can use…with a high firing temperature (2200°F-2550°F), is non-porous, strong, and translucent when fired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/>
          </a:p>
        </p:txBody>
      </p:sp>
      <p:pic>
        <p:nvPicPr>
          <p:cNvPr id="284" name="Google Shape;284;p39" descr="terra-cotta-pots-4-l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73800" y="1066800"/>
            <a:ext cx="1955800" cy="15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9" descr="photo_4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542088" y="2667000"/>
            <a:ext cx="1458912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9" descr="Mountain_bowl_edited-1"/>
          <p:cNvPicPr preferRelativeResize="0"/>
          <p:nvPr/>
        </p:nvPicPr>
        <p:blipFill rotWithShape="1">
          <a:blip r:embed="rId5">
            <a:alphaModFix/>
          </a:blip>
          <a:srcRect l="11298" t="6761" r="9604" b="15492"/>
          <a:stretch/>
        </p:blipFill>
        <p:spPr>
          <a:xfrm>
            <a:off x="6019800" y="4953000"/>
            <a:ext cx="26670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Tools, Tools, Tools….</a:t>
            </a:r>
            <a:endParaRPr/>
          </a:p>
        </p:txBody>
      </p:sp>
      <p:pic>
        <p:nvPicPr>
          <p:cNvPr id="292" name="Google Shape;292;p40" descr="g8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1295400"/>
            <a:ext cx="2528888" cy="340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0" descr="30325-1009-2ww-m"/>
          <p:cNvPicPr preferRelativeResize="0"/>
          <p:nvPr/>
        </p:nvPicPr>
        <p:blipFill rotWithShape="1">
          <a:blip r:embed="rId4">
            <a:alphaModFix/>
          </a:blip>
          <a:srcRect t="12000" b="64000"/>
          <a:stretch/>
        </p:blipFill>
        <p:spPr>
          <a:xfrm>
            <a:off x="152400" y="4648200"/>
            <a:ext cx="27813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0" descr="43461331_lg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324600" y="1371600"/>
            <a:ext cx="2187575" cy="28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0" descr="1197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0" y="4953000"/>
            <a:ext cx="1295400" cy="137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0" descr="30325-1009-2ww-m"/>
          <p:cNvPicPr preferRelativeResize="0"/>
          <p:nvPr/>
        </p:nvPicPr>
        <p:blipFill rotWithShape="1">
          <a:blip r:embed="rId7">
            <a:alphaModFix/>
          </a:blip>
          <a:srcRect l="20666" r="39334" b="63699"/>
          <a:stretch/>
        </p:blipFill>
        <p:spPr>
          <a:xfrm>
            <a:off x="3200400" y="5334000"/>
            <a:ext cx="11430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0" descr="16743"/>
          <p:cNvPicPr preferRelativeResize="0"/>
          <p:nvPr/>
        </p:nvPicPr>
        <p:blipFill rotWithShape="1">
          <a:blip r:embed="rId8">
            <a:alphaModFix/>
          </a:blip>
          <a:srcRect l="14899" t="13902" r="7587" b="19756"/>
          <a:stretch/>
        </p:blipFill>
        <p:spPr>
          <a:xfrm>
            <a:off x="381000" y="1295400"/>
            <a:ext cx="2020888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0"/>
          <p:cNvSpPr txBox="1"/>
          <p:nvPr/>
        </p:nvSpPr>
        <p:spPr>
          <a:xfrm>
            <a:off x="6324600" y="4267200"/>
            <a:ext cx="220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modeling tools / wood tools</a:t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9" name="Google Shape;299;p40"/>
          <p:cNvSpPr txBox="1"/>
          <p:nvPr/>
        </p:nvSpPr>
        <p:spPr>
          <a:xfrm>
            <a:off x="914400" y="3962400"/>
            <a:ext cx="914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hands</a:t>
            </a:r>
            <a:endParaRPr/>
          </a:p>
        </p:txBody>
      </p:sp>
      <p:sp>
        <p:nvSpPr>
          <p:cNvPr id="300" name="Google Shape;300;p40"/>
          <p:cNvSpPr txBox="1"/>
          <p:nvPr/>
        </p:nvSpPr>
        <p:spPr>
          <a:xfrm>
            <a:off x="5334000" y="6324600"/>
            <a:ext cx="2057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Wire/string clay cutter</a:t>
            </a:r>
            <a:endParaRPr/>
          </a:p>
        </p:txBody>
      </p:sp>
      <p:sp>
        <p:nvSpPr>
          <p:cNvPr id="301" name="Google Shape;301;p40"/>
          <p:cNvSpPr txBox="1"/>
          <p:nvPr/>
        </p:nvSpPr>
        <p:spPr>
          <a:xfrm>
            <a:off x="3657600" y="4724400"/>
            <a:ext cx="1524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loop tools</a:t>
            </a:r>
            <a:endParaRPr/>
          </a:p>
        </p:txBody>
      </p:sp>
      <p:sp>
        <p:nvSpPr>
          <p:cNvPr id="302" name="Google Shape;302;p40"/>
          <p:cNvSpPr txBox="1"/>
          <p:nvPr/>
        </p:nvSpPr>
        <p:spPr>
          <a:xfrm>
            <a:off x="1219200" y="5410200"/>
            <a:ext cx="914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Rib tools</a:t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3" name="Google Shape;303;p40"/>
          <p:cNvSpPr txBox="1"/>
          <p:nvPr/>
        </p:nvSpPr>
        <p:spPr>
          <a:xfrm>
            <a:off x="2895600" y="6324600"/>
            <a:ext cx="1143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sponge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"/>
          <p:cNvSpPr txBox="1">
            <a:spLocks noGrp="1"/>
          </p:cNvSpPr>
          <p:nvPr>
            <p:ph type="title"/>
          </p:nvPr>
        </p:nvSpPr>
        <p:spPr>
          <a:xfrm>
            <a:off x="990600" y="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BASIC </a:t>
            </a:r>
            <a:r>
              <a:rPr lang="en-US"/>
              <a:t> Materials</a:t>
            </a:r>
            <a:endParaRPr/>
          </a:p>
        </p:txBody>
      </p:sp>
      <p:sp>
        <p:nvSpPr>
          <p:cNvPr id="309" name="Google Shape;309;p41"/>
          <p:cNvSpPr txBox="1">
            <a:spLocks noGrp="1"/>
          </p:cNvSpPr>
          <p:nvPr>
            <p:ph type="body" idx="1"/>
          </p:nvPr>
        </p:nvSpPr>
        <p:spPr>
          <a:xfrm>
            <a:off x="0" y="1524000"/>
            <a:ext cx="53340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Char char="•"/>
            </a:pPr>
            <a:r>
              <a:rPr lang="en-US" sz="4000" b="1"/>
              <a:t>Kiln</a:t>
            </a:r>
            <a:r>
              <a:rPr lang="en-US" sz="4000"/>
              <a:t>:  a specially designed oven capable of reaching temperatures over 2000° F (can be electric, gas, or wood-fired)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/>
              <a:t>We say: Clay projects are </a:t>
            </a:r>
            <a:r>
              <a:rPr lang="en-US" sz="2400">
                <a:solidFill>
                  <a:srgbClr val="FF0000"/>
                </a:solidFill>
              </a:rPr>
              <a:t>“fired” </a:t>
            </a:r>
            <a:r>
              <a:rPr lang="en-US" sz="2400"/>
              <a:t>in the kiln</a:t>
            </a: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/>
          </a:p>
        </p:txBody>
      </p:sp>
      <p:pic>
        <p:nvPicPr>
          <p:cNvPr id="310" name="Google Shape;310;p41" descr="KM10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1676400"/>
            <a:ext cx="3190875" cy="461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1600200" y="274638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Clay Shaping Methods</a:t>
            </a:r>
            <a:endParaRPr/>
          </a:p>
        </p:txBody>
      </p:sp>
      <p:sp>
        <p:nvSpPr>
          <p:cNvPr id="316" name="Google Shape;316;p42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6858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</a:pPr>
            <a:r>
              <a:rPr lang="en-US"/>
              <a:t>Wheel Throwing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</a:pPr>
            <a:r>
              <a:rPr lang="en-US"/>
              <a:t>Slip Casting / Molds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</a:pPr>
            <a:r>
              <a:rPr lang="en-US"/>
              <a:t>Hand Building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</a:pPr>
            <a:r>
              <a:rPr lang="en-US"/>
              <a:t>Tile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Wheel Throwing</a:t>
            </a:r>
            <a:endParaRPr/>
          </a:p>
        </p:txBody>
      </p:sp>
      <p:pic>
        <p:nvPicPr>
          <p:cNvPr id="322" name="Google Shape;322;p43" descr="30024-0000-4-2ww-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874" r="3812"/>
          <a:stretch/>
        </p:blipFill>
        <p:spPr>
          <a:xfrm>
            <a:off x="6400800" y="1447800"/>
            <a:ext cx="2438400" cy="220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3" descr="center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371601"/>
            <a:ext cx="1698493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3" descr="open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133600" y="1371601"/>
            <a:ext cx="1752600" cy="165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3" descr="begthrow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4038600" y="1371600"/>
            <a:ext cx="1752600" cy="165252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3"/>
          <p:cNvSpPr txBox="1"/>
          <p:nvPr/>
        </p:nvSpPr>
        <p:spPr>
          <a:xfrm>
            <a:off x="304800" y="5181600"/>
            <a:ext cx="4114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“Throwing” is the term meaning to use/shape clay on the potter’s wheel</a:t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7" name="Google Shape;327;p43" descr="data:image/jpeg;base64,/9j/4AAQSkZJRgABAQAAAQABAAD/2wCEAAkGBxISEBQUDxQUEBEVFhAVFBYVFBQXFRQSFRUWFxQYFRcaHCghGBolHBQUIzEhJSkrLi4uFx8zODMsNygtLisBCgoKDg0OGhAQGiwkHBwsLCwsLiwsLCwsLCwsLCwsLCwsLCwsLCwsLCwsLCwsLCwsLCwsLCwsLDcsLywsKywsLP/AABEIAMYA/gMBIgACEQEDEQH/xAAcAAEAAQUBAQAAAAAAAAAAAAAABgEDBAUHAgj/xABOEAABAwICBgYDCA4JBQAAAAABAAIDBBESIQUGBzFBYRMiUXGBoTKRsRQjQmJyksHRFiQzQ1JTY3OCk7KzwtIVFyVUg6Kj4fBEdIS08f/EABkBAQEBAQEBAAAAAAAAAAAAAAABAgMEBf/EACMRAQACAgEEAgMBAAAAAAAAAAABAgMRIQQxQVESE3GBoRT/2gAMAwEAAhEDEQA/AO4oiICIiAiIgIiICIiAiIgIiICIiAiIgIiICIiAiIgIiICIiAiIgIiICIiAiIgIiICIiAiIgIiICLC0hpOKAXlcB2De4+C0VTrk0fc2X5uNvILnfLSneW60tbtCVIoFJrdKR6QYewBv03WHLrTIfvrvXb2LhbrKR4luMFnSUXLvslk/Gv8Ann61ei1plv8AdXW77+1ZjrqepX/PZ0tFAhrdINzmv7w36LLYUmurfvrLc2n6D9a6V6vHPnTM4bQlqLApdLwyNxMfcdxy78lksqWHc4etd4tWe0uepXkRFpBERAREQEREBERAREQEREBERAREQEREBERBzjXWmnbI5+F0gzNmgk2ubEAb8rC3JRnR9PPOA4gxMO6465HcfR8V1bTO/wBS1IhaTmB35g+sL5eSaUyzF429dbWmvCM0+iYxm5jnnf1nHd22BAss6OiiG6NrePoDd23IW0lo2/BLh2ZjJWegt2fN/wB16Y6nBHj+Oc1vLEFGz8FtvkhW5dHxn72097BvWW9jhc3tYX3dnikUZcASber6lZ6vB+f0fXdqanQUbh1WOjduu1xFj3ZjyWgr6CrgcMDTUMJw2AtI3mbZEc8lOegA7T4n61QtA3LyZ+oxa4o60i0eWJq7BIxvvmROdssuWXitziWFE7f4K416mO26RLUxyzoKx7PROXYcx6ltaXSjXZO6h8vXwUebJfgR3quJd65bVc7UiUvBVVF6WvfHuNx2Hd/st1R6TY/L0Xdh+g8V6qZa2cLY5hnIiLqwIiICIiAiIgIiICsVdU2MXd4Abyr6imvXSRCKpZd0cRe2Zo39FJh6w+SWgrNt64WNb5bCTTbvgtA7zf2Ky7TMvxfUfrWtjkDgHNILSAQRuIO5eivDOW/t6fhX02EWnXnOzHDlf61saDSjZDhIwO4Z3B7io453f6iVUea1XNaJ5ScdZTJFg6KrhI2xPXbYOHfuPjYrOXtidxuHnmNTprtLUznC7c7bxx8FpAVLFh6S0e2VhF3RuO57LY2nlcEHuIIXk6jpPsn5RPLpTJqNSj7nK2VYqdA6UZfopqSpbwEsckL7c3MLgTzwhYnufS49Kjp382VlvJ0S8Vuiy74jbrGWrMqHAMcSbANcSTuAsbkrDh0vTkhrZY3OyADXA5+CjGuWkK5sEkb4Y6Q4omukFVcsxEEWLWC18he+Vymi9QdNgMeKqAg4HhskssnMXDovWAVunRX1ueJJy1TRzlYqZ2sF3kNHaStLW6qafeDapo2fmzI0+sxOIWl+wnTcRxu6OqPKVjnH9YxvtSegyT5gjNVLaOo6S5AIF8r8eazGlc9brtNTPMdXTFpacLhmxzT43DvIFSnQWsVNUj3qXrn4ElmvHK3HwutxhvjrqYb+dbTw3YKrdUS6ivSFebpdBsKPSr2ZHrt7DvHcVvqSrZILsPeOI7woisJ+sEcFRDG1wdO+SNgY03IDnAOLrbha+/eu+LLbeu7leka26EiIva8yiIiCqIiAiIgLxLGHNLXAOa4EEHMEHIgjsXtEHMtKRT6McRh6SiveJ1/QxH7m48CDu7cuN1hSa807fSa4HsFj5rW6+V0ula6Ojp82FxEYzwhoJD6h/qfb4rQRnIF0vV/U6kpIWxtiZK4elJIxrnvdxJJGQ7GjILlbDSedOkZJhzio2kQD0YnuPNzW/WsN2uVdO5jKWnwGVwjjc4EhzzuAe6zL967XHQRN9GONvcxo+hXJqdj7Y2tdhc1zbgHC5ubSOwhIw0jwTktKPaiaAlpIXmqk6WpmcHykEkAgWa0HjYeHZkFJkRdXMREQEREHJNsVugqhzhPqEa6rRi0bPks9gXL9r7LwVPIMPlEupU/oN7m+xFlcRERGk1l1Yp66PDO3rWIbIPTb48RyOXjmvnDWbRs+jqp0TiHWJwPFxiaDvv27svbvX1UoTtY1ZFZo+QsaDPDeaMgZnCPfG87tB8Q1BAdWNGaUqaVlRQzxyMNw5hkc17JG+k1zS3CeRvmCCsyVmsEeRpsfMCF4PzX3Wm2H6eNNXupJD73Ug4ewTsaXNP6TA4c7NX0CszSs94a+cx5cG0jrNpWmaHVVO2FpOEF8TwC617A47XsCsrRWlNMVbA+mgD4ySMbWxhtwbHN7uBupjtuhDtEPdxZLTOHjIGHyeVh7CJy6hnafg1DiO50UR9t/Wp9dPS/O3trman6ZqMp5mU7DvGO7rfJjFj4uUs1R2fU1C4SEmoqM7PeAA2+/A0bjzJJ5qXotRER2ZmZnuIiKoIiICIiAiIgLT631/QUUz8WA4QwOG9rpXCNrh3F4Pgst2lYRUCnMjenc0vDM7lo49nAqE7bdICPR7Ys8U0rALWtaP3w3+bwQYGxeiEjqutc2xfIIIhb0YmNa6zeVjE3/AA11JQDYlM12i7AEFk87XX4kkPFv0XtHgp+gIiIPE0zWNLnuDGjeXEADvJUdr9eaGK4Ehmd2RNLh87JvmrO0bSELKGVj5GNe7o8LC4YzaRpNm7zbkuI1Gm4m7usfV9BPrC1EDqGkNpbzlTwtbzkcXH5rbDzKjWkNbauW/STua3sZ720DvbY27yVAKnWFxNm2BOQsBck8jcnwssyi1V0tV5x0s+E2Ac8dE3PiDKQSOYTiBuXaxdFmJ3tPxHv38cwbeatu2mVbMoZZXb83uxDl6QN1v9D7EJXWNbVNj7WwtLnfrH5f5Sp1obZfoynseh90PFutO4yXI44MmDwamxzSp01NW6IqJqlwklJlaSA1uTDDYWaLcV3uEdUdw9i5jtQgYyGoaxrWNEBs1oAAzj3Abty6g0ZLKyqiIiCoQqog+b9aNDmk0kzoerJHUFsdshiYWy04P+G+Bp7c19EaPq2zQxys9GRjHjucAR7VybbPTYKmGQZYn07/ANJjzE8/6kHzVPdn9QXUTQd8ck8fcBI4sHgxzB4KyNdtjH9jVHyqb/2I1odgZ+1qoflYz64x9SkO18f2NU/+P5TxqN7AvuFV+ch/YKeB1ZERQEREBERAREQEREHGtf8AR1TPpno6MuZOY2ljmvwFoDWlxv2Wa4c72z3KI6+6wz1NW+GWUyx0skkbOoGAvbdkjiAbF1w4X7LZC5X0eYW4sWEY7WxWGK3ZffZcW2u6pQUz/dcJcHVMx6RmWAPwPc57cri5GYzzJVgSXYOf7Om/7uX91CpTrDrhR0WVRKOktfo2daS3AkD0RzdYLjmqOtEtJouWGn6s8tRNIH/gQ9FE3E3mXMeOWE8la1W2bVmkffppOggecWN4L5Je0taSL/KJ8CmhJNMbaTmKOBo+NK6/kCB6nFRGo120tXuLIXzScMFNG42v2mMCw+VddY0Jsp0ZT2L4jVPy605xj5gAZ5KaU1OyNobG1sbRua1oaB4BNjgGjNlelak3nwUzTmTM/E/5jMvWQpnofYpRssauaapPFrbRRnwbd3+ZdRVCe1TY1WhtWaOkH2rTxQ82sGM97z1j4lbZaXSGtFLFkX9I7sjGLz3ea0c+vLj9xhA5vdfyH1ouk2Rc9frPVO+G1nyWD+K68/0vOd8z/A2HlZDTB2qm5nH5D24fqXUlyjSErXyDpDjxCMHF1sQMlrG+8ZLcs0nIPvknz3fWi6T5FCY9NyjdI7xsfaFmQ6wy8cD/AAsfIomkqRaSDWJh+6NLeYOIfQVtKasjk9Bwdy4jvG9Ecx2/stS07xv6R7L94bIPOELcbJazpI6vs90NeOQkp4fpaVh7eGX0dFyqG+cMwWHsFlvFVD41P+7I+hXwJDtifbQ1TzNOPEzxhR3YAPeKo/lIf2D9az9utYG6ObFxlka79CHrk92IRj9IJsKoizRz5D99neW/JY1rP2mvTwOjoiKAiIgIiICIiAiIgLmm3QfalP8Anz+6kXS1znbg29DCeyob+6kQcP0fph0ckZtdjekie3Il8bnFzt4yycR4L6c1Or2zUULmux2aGk9uEZHxFj4rhuqOpLK/RldLE0mtilHQnEbOa2NjzGG3td13C54kKuzrXt2jZTFUh7oHWDh8JltxaD45Kq+i0Wv0Npunq2Y6aVkrfinMcnN3g96ppzSHQxEjN5yb39p5BRFrTWnGQCw68h3Nva3Nx4BQnSWkJqg++uOH8AZNHhx8VR1yS5xu4kkk7yeZVqY2CNxDELGhXGR35KjWXWQwLKvAjAVwPHcvBiurboncLIrS6e0vHFNZ3pNEJtxcA57jh8lI8V1Cda6aR0voPN2NGTXEHflcb96lUPSOaDYMBtv37t1uCIzskMnYsdkJ+EVfbGOf1oPTZyr7Jb2IyI4jeO4q20BeC2xyV2NNtT0jI+gYyQ4gJ4yCd/3OUWJ4rI2Av6tXyNOfJ61m0m/uEfnY/wBl6j2qnTuoK+Omf0bnthxW3ujbjL2AjMYm4hl3cVqOzEsjaLrEdJV5ipffG4o6eDsdZ4JcPly4c/wYgeK7xq7optJSw07MxExrb9rvhHxNz4rl+xjUvCRXTtsLEUrSM7EWdMRwuLhvK54hdgSUVRFRQVRUVUBERAREQFRCqIPSg22SDFoxx/Alid6yW/xKcLW6yaMFVSTQH74xwbyfvYfBwBQc42ATjo6yO/WEsUlviuZhB9cZW7172bx1junpsMNTvNx1JD8YWNj4EHj2rluoOnv6M0mDP1In3gqL/A63Ve7k1wz5Fy+kGuuLjMcFR87V+gn0jr1dHNSyDIVNFI6LyBMfm3uWvrdba1lujrJqljb4RUwsc4X33cCb7hx4L6Zc2+RzCi+suqdJK0PNPESL4rMDSQeJLbE2+lTauGDX+rAz6Fx5wyt9hIVmTaHVH73D81/1ro1VqPRfiMuUkv8AMsX7C6H8Sf1kn8ybheXPv6wKzg2EfoPP8Sp/WBXdkP6p38ynztTqLhF/qSfzKy7VWjG+EfPk/mU3C6lAxrtWl93vIGWTG4QPDir41oqrZTvzz4X3925Tf7G6L8S35z/5l5fq7RkFvQtF+ILg4cwb71dwmpQCbWWs/vEg/S+nf2LEfrFWHfUTZix653brclvanUebGcEseC5wk4sRHC9hv7lb+wOb8dF6nZeSu4OWl+yCrO+pqP10nZbtzVP6aqTf7YqM9/v0vd+Et+3UCTjOz5rr+xXG7Pn/AN4Z8x1vam4TUo5/TFTxqKj9fL/N/wAKoNKzZ3mlz33lk7t91KRs7dxqB8z/AHUp1a0DBSR4SGyyOze9zRn2AA3sB9ZTcGpcrNW97uvI6RttznFwB7c3bx2qf7KM+nH5n+NZ20NrPcBwNaPfIcw0DjyVjYzDjfOOUN+Qu+6b4Hbon9UcMh7FdD1ihy9hyIyMaY1j4lUFBkgr0rTCroUFUREBERAXkr0qFB4uqhy8OXm6Dke2PUklzq2mbiBH2wwC5BH3wDstv7LX7Vp9n21F9GxtPWh09M2wjkbnLC38Ej4bBw4jmLAd0LlznW3ZVBUOMtG73JKcy214XHtAGbCeVxyQTXQ2tVFVi9NUxSfFxgPHex1nDxC2kkzAOs5oHMiy+bdK7OtIRH3yl6cD4cDw7xsM/wDKtO7VKtfk2krHcnRut5tAV0O66S05QMlETaunc5xsGCVhcCdzcjYcrqs9HfdvXGqHZfpOT/pxEPysjGj1Ak+S6XqdqjpKlAbUVcckIFhEWPkw/IkJaR3ZjkszHprbNlonjdmsWSmdxUnkpXjn3LHeO0W8vaptUYNLdeDQntUjkgaeHkvPQDl4ptUaNGQqe5SpIYG8betU6BvJNwI+2jK9+5SFvuib/wDAvHRtG4X7yLJsaPon8LnwVuWB1jfJbao0hGze4X7G3coDr1rZPA8RxxBrXDEyV/WDxxwNFgCDkb37swqjP1zN9GuyJtLBc8B1llbCPTq/k0/tkWu0zrZFXaDcGhsVRHJTdLEN3p2xsHFp8tx7TsNg569X8mn/AGpFqI4Zl14KqoqqoqqhUXoKC7GrwVmNXgoPSIiAiIgIURB4c1eCxXlSyCzhVC1X7KlkGP0aYFkYUwoMfAvJjWVhTCgwzErL6a62OBULEGmk0e08AsV2jGg3AsT2E+CkJjVt0SLtHjQ27V4NB3qQmBeTTpqDaP8AuD/matv0aDwUj9zIaZDaFaQ0LcZKP6S0IyeJ0FQDgObXD0o38HN+kcQSF1F1IsOfRQPBB8xaT0LLSVDophmMw4ei9h9FzeR8iCOC6ZsHPvlX8in/AGpFt9rWimjR2NzQXxyRdG7i3G4NcO4g7u0DsWo2DD36r/NwftPWkdgAXoNVxsa99GoLQC9NCuCNewxB5Y1XQqAL0oCIiAiIgIiICIiAiIgIiICIiAiIgpZUIXpEHnCmFekQecKYV6RB4wpgXtEGPUUjJGFkjWyMcLOa4BzXDsIORCxtF6EpqYEUsENOHZu6KNjMR4XwjNbFEHmyrZVRBSyqiICIiAiIgIiICIiAiIgIiICIiAiIgIiICIiAiIgIiICIiAiIgIiICIiAiIgIiIP/2Q=="/>
          <p:cNvSpPr/>
          <p:nvPr/>
        </p:nvSpPr>
        <p:spPr>
          <a:xfrm>
            <a:off x="68263" y="-1571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28" name="Google Shape;328;p43" descr="http://a248.e.akamai.net/origin-cdn.volusion.com/pycz3.5je7j/v/vspfiles/photos/BEJ-2.jpg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l="8909" t="11429" r="12694" b="8570"/>
          <a:stretch/>
        </p:blipFill>
        <p:spPr>
          <a:xfrm>
            <a:off x="4572001" y="4191000"/>
            <a:ext cx="3048000" cy="242454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3"/>
          <p:cNvSpPr txBox="1"/>
          <p:nvPr/>
        </p:nvSpPr>
        <p:spPr>
          <a:xfrm>
            <a:off x="7315200" y="3657600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Electric Wheel</a:t>
            </a:r>
            <a:endParaRPr sz="1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0" name="Google Shape;330;p43"/>
          <p:cNvSpPr txBox="1"/>
          <p:nvPr/>
        </p:nvSpPr>
        <p:spPr>
          <a:xfrm>
            <a:off x="7620000" y="6172200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Kick Wheel</a:t>
            </a:r>
            <a:endParaRPr sz="1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1" name="Google Shape;331;p43"/>
          <p:cNvSpPr txBox="1"/>
          <p:nvPr/>
        </p:nvSpPr>
        <p:spPr>
          <a:xfrm>
            <a:off x="304800" y="3352800"/>
            <a:ext cx="41148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Process of making clay sculptures using the centrifugal force of a spinning wheel.</a:t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4" descr="throwing_a_pot"/>
          <p:cNvPicPr preferRelativeResize="0"/>
          <p:nvPr/>
        </p:nvPicPr>
        <p:blipFill rotWithShape="1">
          <a:blip r:embed="rId3">
            <a:alphaModFix/>
          </a:blip>
          <a:srcRect l="3554" t="2667" r="3999" b="3998"/>
          <a:stretch/>
        </p:blipFill>
        <p:spPr>
          <a:xfrm>
            <a:off x="2438400" y="1371600"/>
            <a:ext cx="1981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4" descr="pa2600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88" y="1371600"/>
            <a:ext cx="2052637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4" descr="71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0400" y="1447800"/>
            <a:ext cx="2057400" cy="15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4" descr="duncanvase-withgol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8200" y="1752600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4" descr="blue%20yellow%20plate%20bowls_800"/>
          <p:cNvPicPr preferRelativeResize="0"/>
          <p:nvPr/>
        </p:nvPicPr>
        <p:blipFill rotWithShape="1">
          <a:blip r:embed="rId7">
            <a:alphaModFix/>
          </a:blip>
          <a:srcRect l="10001" t="3558" r="9000" b="2059"/>
          <a:stretch/>
        </p:blipFill>
        <p:spPr>
          <a:xfrm>
            <a:off x="3810000" y="4435475"/>
            <a:ext cx="2819400" cy="21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4" descr="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800" y="4318000"/>
            <a:ext cx="28194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Wheel Thrown Pottery</a:t>
            </a:r>
            <a:endParaRPr/>
          </a:p>
        </p:txBody>
      </p:sp>
      <p:pic>
        <p:nvPicPr>
          <p:cNvPr id="343" name="Google Shape;343;p44" descr="il_fullxfull"/>
          <p:cNvPicPr preferRelativeResize="0"/>
          <p:nvPr/>
        </p:nvPicPr>
        <p:blipFill rotWithShape="1">
          <a:blip r:embed="rId9">
            <a:alphaModFix/>
          </a:blip>
          <a:srcRect l="27017" t="8208" r="30300" b="5821"/>
          <a:stretch/>
        </p:blipFill>
        <p:spPr>
          <a:xfrm>
            <a:off x="7092950" y="3200400"/>
            <a:ext cx="189865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5"/>
          <p:cNvSpPr txBox="1">
            <a:spLocks noGrp="1"/>
          </p:cNvSpPr>
          <p:nvPr>
            <p:ph type="title"/>
          </p:nvPr>
        </p:nvSpPr>
        <p:spPr>
          <a:xfrm>
            <a:off x="2971800" y="76200"/>
            <a:ext cx="3429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Slip Casting</a:t>
            </a:r>
            <a:endParaRPr/>
          </a:p>
        </p:txBody>
      </p:sp>
      <p:pic>
        <p:nvPicPr>
          <p:cNvPr id="349" name="Google Shape;349;p45" descr="all+three+pieces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3657600"/>
            <a:ext cx="1825625" cy="271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5" descr="2107975916_2836dc595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952500"/>
            <a:ext cx="29718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5" descr="vase+in+mold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0800" y="3505200"/>
            <a:ext cx="207645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5" descr="original+and+copy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00400" y="4267200"/>
            <a:ext cx="2667000" cy="249078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5"/>
          <p:cNvSpPr txBox="1"/>
          <p:nvPr/>
        </p:nvSpPr>
        <p:spPr>
          <a:xfrm>
            <a:off x="381000" y="762000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4" name="Google Shape;354;p45"/>
          <p:cNvSpPr txBox="1"/>
          <p:nvPr/>
        </p:nvSpPr>
        <p:spPr>
          <a:xfrm>
            <a:off x="304800" y="1143000"/>
            <a:ext cx="533400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Slip:</a:t>
            </a: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a liquid mixture of clay and water…aka…slurry. </a:t>
            </a: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Casting:</a:t>
            </a: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manufacturing process where a liquid material is poured into a mold 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Slip Cast Ceramics</a:t>
            </a:r>
            <a:endParaRPr/>
          </a:p>
        </p:txBody>
      </p:sp>
      <p:pic>
        <p:nvPicPr>
          <p:cNvPr id="360" name="Google Shape;360;p46" descr="yumbrella-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538" y="1524000"/>
            <a:ext cx="2557462" cy="218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6" descr="58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819400" y="1295400"/>
            <a:ext cx="358140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6" descr="Cool%20Eucalypt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629400" y="1622425"/>
            <a:ext cx="2260600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6" descr="ceramiccuppsss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914400" y="4289425"/>
            <a:ext cx="3281363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6" descr="IMG_22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95800" y="4114800"/>
            <a:ext cx="33528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Ceramics?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228600" y="2209800"/>
            <a:ext cx="4038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2800"/>
              <a:buFont typeface="Comic Sans MS"/>
              <a:buChar char="•"/>
            </a:pPr>
            <a:r>
              <a:rPr lang="en-US" sz="2800">
                <a:solidFill>
                  <a:srgbClr val="00CC00"/>
                </a:solidFill>
              </a:rPr>
              <a:t>Ceramics – the art of using clay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endParaRPr sz="2800">
              <a:solidFill>
                <a:srgbClr val="00CC0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CC00"/>
              </a:buClr>
              <a:buSzPts val="2800"/>
              <a:buFont typeface="Comic Sans MS"/>
              <a:buChar char="•"/>
            </a:pPr>
            <a:r>
              <a:rPr lang="en-US" sz="2800">
                <a:solidFill>
                  <a:srgbClr val="00CC00"/>
                </a:solidFill>
              </a:rPr>
              <a:t>Pottery &amp; Sculpture – what you can make with clay</a:t>
            </a:r>
            <a:endParaRPr sz="2800"/>
          </a:p>
        </p:txBody>
      </p:sp>
      <p:pic>
        <p:nvPicPr>
          <p:cNvPr id="199" name="Google Shape;199;p29" descr="meagan-chaney-mini-ceramic-sculpture-clay-abstract-fine-art-river-arts-district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52600"/>
            <a:ext cx="4038600" cy="4084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7"/>
          <p:cNvSpPr txBox="1">
            <a:spLocks noGrp="1"/>
          </p:cNvSpPr>
          <p:nvPr>
            <p:ph type="title"/>
          </p:nvPr>
        </p:nvSpPr>
        <p:spPr>
          <a:xfrm>
            <a:off x="2971800" y="76200"/>
            <a:ext cx="3429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Molds</a:t>
            </a:r>
            <a:endParaRPr/>
          </a:p>
        </p:txBody>
      </p:sp>
      <p:sp>
        <p:nvSpPr>
          <p:cNvPr id="370" name="Google Shape;370;p47"/>
          <p:cNvSpPr txBox="1"/>
          <p:nvPr/>
        </p:nvSpPr>
        <p:spPr>
          <a:xfrm>
            <a:off x="381000" y="762000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1" name="Google Shape;371;p47"/>
          <p:cNvSpPr txBox="1"/>
          <p:nvPr/>
        </p:nvSpPr>
        <p:spPr>
          <a:xfrm>
            <a:off x="304800" y="1143000"/>
            <a:ext cx="85344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Press / Sprig Mold: shaping clay by pressing clay into a mold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72" name="Google Shape;372;p47" descr="mold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590800"/>
            <a:ext cx="4029075" cy="3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7" descr="data:image/jpeg;base64,/9j/4AAQSkZJRgABAQAAAQABAAD/2wCEAAkGBhQSERQUExQUFBUWFxcaGBgXFBgXGBoVFxwYFxoYFRcYHCYeGhojGRYXHy8gIycpLCwtFR4xNTAqNSYrLCkBCQoKDgwOFw8PGikcHxwpKSkpKSkpKSkpLCkpKSkpKSkpKSkpKSkpKSkpKSksKSksLCkpKSksLCw1LCkpKSwsKf/AABEIAPEA0QMBIgACEQEDEQH/xAAcAAABBQEBAQAAAAAAAAAAAAAEAAMFBgcCAQj/xABPEAABAgMEBQUKCQoFBQEAAAABAhEAAwQSITFBBQZRYXEHEyKBkTJSc6GxssHR0vAUIzNCU2JykqMXJDRDVIKTs+HxFRYlosIINWN0g0T/xAAZAQADAQEBAAAAAAAAAAAAAAAAAQIDBAX/xAAjEQEBAAICAgIDAQEBAAAAAAAAAQIREiEDMRNBMlFhIhQE/9oADAMBAAIRAxEAPwCj0qEoSlSgFKIdCSLh9dQzGwHFnwxZm4uXUpRx38dp9UNCqtKdV5OOQ4DYLmHCJRM8S0hZHTV8n9VOFu/PvX2E7IjY04XIFOenZmTMg7pTvXtV9XAZvhAM9RUoqWpyccz17Ieku9pznvx37YOXLErIGbjffzY4Zr4vZfbhnWkTXJ3oFEyZOM5FqymXZCwPnWi5TwA7Y0WXoyWAwlobYEpA7AIpPJYCfhasSVy3JLubJOOeMaLIVdGWVraSI5ej5bWShLbLIgSdqvTHGSjqceQxL1CXIAxfxR1Ol9yMnhSixW5+pslQ6KpqNwmEj7q3ERNbqED3K0nimwe1HR/2xfVIugUpvO5vH/eHMqVxY5XaPZSkYqQWIdpibOYF4UBi464J0dppKwZU4hyGSSAocC/dJ3Yi9o91sV+eTgQLlBmuIuSXfbEcqWmeLKmTMHcrwtHZMbA7Jn3u+G0rGxu/JlR81QITZs/GTSOlaDFZLpOLHEPfEvrX+g1X/rzv5aoguSeStGjZaZj2gubjj3ZYHfE5rX+g1f8A687+WqNkPkyUkqISHJIADbTh4zBmkl2GkpIsyy5N3Sm/OVvY9EbhHWhU2Qud9GkWfCL6KLt16v3YktB6sKnEKU6Ubczw2DfGWWo0xly9I3Ruipk42UB9+XWco0bQugBKQkFrr3A+ccSfJw63ldC6HRLSEpSAMg0S06Q10Y5ZbdXj8cxoWRI7YMIa+Gz0YBq6oqdKTZDOVZAeuIje6k3UPrTrCJfRTes4bt59UBat6rqt8/OtCYp2Bxsq77eREpo7Q0sK5yySTgpd6jvPe7gIsMtMFqZjvuuZdKlIu7I7UwEEFF0VvWPS/MotJDuWduiD9Y4dWcOH1IIrK4C4XmPKGvsgizacuTgX9QiC1d0dPmEzJq1WVFwCB0nzvHRTsaLQmnAEWy43Jz/i47xXbCjywYUIfF/WTaLpAtXT7hAtKOxKbz1m4cVCHZ1QZiipTB9mAGAA3ABuqCEywmRdeZqtjdCVf41qH3Yck06LBbY21z/eNcq48YVBLsJMzMKaWDhbudW8JBHWRHiJbi8lydrud8HzpbHmgO4ATxVis9ayewQ7o3RKpswJCSoYsNg8QfDriP6v+JfUCvTTpn84FdOYkpw7mwliXPGLijWSQcbQ6vUYhaPUNJBVPUecUCwQWCScGObbMLorGkKadTzDLUtd2BdwRkQ+X9on2r006VpeRksDiCPKIJTUy1YKSeChGTjSKwHcFsbvV73R6jWAjukg/ZLX9bwaG2rmSdpb3zjlclhdGWDXREssTNQdwBHiU/iiWpOUBDfpI/fSR5RBobQOt05JrZyFi4KFlTXp6KdmKd2WI2GFUiypiMGwbA5g4MQxB3wRp3SInz5k57lFw2FzAHraGaRduWUk9KWHSdsvNP7pLjcVRXor23PksmFWjZTkllTRfsCyB4omtaUvRVQ2yJ3mKiC5JVPo2X4Sd56os2l/kJvg1+aY6J6Y/b511e1ceSEzUs6rZB4WU2huvLb4t9NT2WbD3wjyWCYPopD3kXRw3LlXp44zCH6Cf1ZX+iHZk++HZ1PaFwvviEq6lSLmLuzM98GSsLLT9dWnBN6jgBDlLQGyLW1yNqtp8ghnR0kg2ld0cd24bomJZ2mJm1ZaNJlAXR0kWc4eUnPL0iIXSNYXsovJyii2MqK4qNlJy6R2D1nL1Q3Nk2xZI6GSTe+fS23x5oyhshzecSd5iSTKEPf6Rxm+w8qXDFVOCXMO1a7Iuig61afKyZUtX2lDxgN4zFQZ5SRZf8el9+jthRl/waZ3q+w+qFFuf5KlNIpNqUnvZSO1TrPnDsgvRNMFLQMXWk9QL+uO6hueIbAID/uJiQ1dnSUVSRNuCmCFOybfeq8UVfTmntI6vapzJqucm9BJL3jpEEvcMsc40DRui0SUhKEhI8Z3k5x1Ll3QVa994jPKtZNPOb3/ANxERp/QQqpbXJmJvSrfgx3Fr+2Ji3645Sel4+3HyAxMNjlZTLlqKFgpKSQob/TxgAIjVdbdW+fTbQBziR95Iy4jKMznU97Nfw8sXEoHS1GoTC4J4XxHTJRAi2Ip7RN9+9y/uIEqKQZh2w/rDGwNBKsp6TkF7t3vfBOiyEzUnJ2PBXRIPUYRThHUsX9kAbpyWSrOjkJ2TJw7Jih6IsulfkZvg1+aYr/JqPzL/wC9R/NVE/pX5Cb4NfmmN/pl9sulyIl5UtgBugOjSGHCCzMx3RyYx35Zb6PlQuyygWZKSSd8ezpocQpag93b6odKXXaK0hNMtSUj5z9QDX+OCKamBDm/ebzAusNItRQtAcoe7Mg7N90DSNLXNe+xi/ZEydl5LctJZdQoCwDcfE0dU9AA+055k74H0dKUpVojgN0SyEwXutcOsezCUNh1w5PqmF39Xhurm2QS+UCUvSNpXUNg9cCvc2eTTWr1X7sor6dR5M2rll7EsOpcsYLIvAGwYuBiBFlWtgYqGm9YDJqJKkX82u2obRgU9aSrxRpIw8mtNEYbB93+kKA/810f0ohQ3Lplk17QI+ciWcfqBPlBjzmQsWVC5wS+6944E4rlyScUWkHg9tL9RV2QXz/ZndiI00ja26ma0ErVR1Beaj5NRPysvEEfXCWcZi/bFxUsj1xjuk5IXLRMSSmZLUBaB6SSL0Kfqb92LxqTrd8KQZU1kz5fdAYLTktO7aMjGVjWVZ+d2bfL7+KHpSgkObmfqEC1VcmWHPUMyd0U7T+sxUbNx+qO5B+ufnHdCmItTWmtbQkEILDbmr7AOA+seqKxoPRKqypIIIQCVzCMgSWSCfnE+IExGInFaiTeTeXiz8m2kenWU6jelSJqdthQsEcAUjti9dJ32s1PqxTIHQkJVk6haJ61eiIfTWoUqYlS5AKJgc2H6JPesb0k5ZRb0FLF+rhuhgqvHA9j3enthHphs6U1393GRh2hkspJPcp6Z4Jv8ZDdcS2t8tAq5wQXBU5AyUWtAcFeWI2pFhNi62WtbA14RxzPUMjD0W2x8lUy1o5BOJmTn484qLLpX5Cb4NfmmKzyUf8AbZfhJvnmLNpX5Cb4NfmmN/pn9s0o1izjlD4U2DHbvER8ktjhtggkAPHK7acSt2974LkG+IymmuH2H07IKk1I235RKrBxUGDh9nGGJ0sMTc58sMqntnHBnO5w2ZwWnji659jaF20b84S60M5N0RNfpBnvvJAYZwqRJN6uzIf1iNt5j9i1BSyCbk5D0n1QXKuF8cJUGgermsHhwrTWldKBCCcmjOayoUuZaJck3bL8uETOl9OgzCiyFgC8HB+rBoDKpK7ymYk3YKCg3BXrjoxnTh82e7od/lncrs/rCgLm5XfTPuo9qPYemOzOiFFRMsv0g4+2lyPSOuDJSukHFwuZm4+WPpFoTRpxS+bEzrKiCDZLgjal7iN4LEQyuXMlTUTJZszEEFCh3KkbD9Uhw2UfTLQmhcBtgVdrDMmG4kPibnG5OwQw4WOmGPfD/kPTH0I0JoOA2+eDRrT0heNqb/7dcM0NVMpqqXUSgCQFIWkuy5asnGBBYx9GtCaDiNs80PrNKqB0CUrGMtTWhvG0bxC03pfmZSlJI5xmDkBifnHYBjGhtCswvjVyfN86fYcpNpZPdkYH6gxJ+seoRHGaXdi+OEfUNmE0PiVyU3klP+my8vjJ3nqi0aV+Rm+DX5pgoCPYpLG1TCGhwExr7QmjP4208umMyZpSVDf4vfyw8qcotkMo2CzCsxPw/wBXPPr6Y88OzJpb0RrlmFZg+H+n/wBH8YPzB54qL7t22JWSq9o2KzHtmJ+D+r/6+vTG6qosqZ7ogtM6YKQwdzxuj6BaE0XPFpnl/wCi2a0+W5MgXu9o7vLthqbLIObbhH1S0Jo11HL2+Ufhifrfd/rHsfVjQoNBnSeW6mKX5ifizfFvx7uHV8s1OEBfMT2JIA+LyAL91he0YpJyuvbriRqUEypIGZmbsVAY9QjO5Vemp/lypv2eo/D9uO08ttMf1E/8P24x1UvZlvj1KLiz9vqhc6eo2FfLbTB/iKg/w/aj08tdP9BUfh+3GQypOAI8fkjqbKvLY++MHOjUayeXCm+gqPw/bhL5cKYAn4PUXeD9uMg5tsuMPLVLMoggO+N94h8qdxaYf+oSk/Zqn8L248P/AFD0n7NU/he3GPTtEDFyBsaB6nRpDWXPVByo4xttP/1A0iywp6kceb9uH53LpTJZ6eovDj5PD78YtS0lhOT+mO5hJDYgCDlS1H0zqtrIiup0z5aVISpS0spn6BKT3JIyiQr6wSpUyYQSEIUogYskFRbfdFR5H0touX4Sd/MVFk1kH5nU+Am+YqNJ6SqH5Zafm7fMz2tBLfF4s/fbIY/LfTfs9R+H7UZWmUTTG68TRxvRAypTMAXbPed0Y3Or4xr35b6b6Co/D9qOjy1030FR+H7UY8lOy7sy3w8imduBg50cY11PLPTn9RUfh+3Hh5aacfqKj8P2oyqShjnh27mhGU+PuYOdHGNV/LVT/QVF/g/agiTyu06rTSZ3RG2X2DpRjqpO33aPELUk3XXeKDnT4T6atN5cKdP/AOeoPDm/bjlPLnTn/wDLU/he3GVSpBvJv4Zbt0cGma8w+VHGNTTy90xVZ+DVL/8Ay9uCDy3037PUX+D9uMhVJActeT1tDawSL8YOdLjGw/lxpv2eo/D9uFGN2PdhCg50cYKTZSxIO4YXjhjBU5R5oEHuZigeCwCPGkxGSb7z6zuiS0Z0wuX36bvtpvT23jrhUoHCX98o6lJ2x4gAKAJslRCc+6UWZuMXnR2oQUGKycHIADbgS/kiTU1d5jo43Hq3ZGNVotQ6ZDOi2dqifEHaJel1eko7mVLTwQPVAemJJpVKNySeAJ8mMFSdWpyyAmVML52FMOJaNyRIAFwhzm4Ax06izz3MqYW76ykdhMNq5PKz6Ida0D0xs5AAeGF1Cf7w9iRjg5NKzGygHwg9EM1XJ/Vy0FRQlTXkJWFG7MDExsyZgPv6IamDKAAuSMf6ZL8JO89UWPWL9EqPAzfMVAuqVDzUgpGHOzVDgpZV6YJ1j/RKnwM3zFRvPTOvniULUuanMpCwBtReetj4oDQX6ocoKuytCsWYHeCGI7I6rKOxMUk35g7Um8eLyRzNo55u/H03QRJJHXhBegdC/CSppgAQwVmXOA7BF20dqJLVZKnIAAyS7ZskX8SYQUFKDxMGU+iZs3uJS1bwk9j4RrdBq9JlXIlIG+yH7cYlJdMBBs9MkkaiVS/1dkfWUkeS+JKn5Mp5DKXKT95XoEaehIjsCCUaUii5OEoSAZqsXJSkBzxLkQVL5OKX5wWo71keRot7Q3PmWYrZaVtHJ/Rj9Qk/aUo+VUOp1RpEi6nk/cB8rxLc6o4Bxtw974bFQQWUCH6xC2ekd/lym+gk/wANPqhRJ88nan7wj2HsafOKU7o7lrIIIJDN27YdmSVS1FJxBbcd+8EX9cOyw+HvlfFsg+sE9+anj6RBmJ2KSQXG5TPxjfqNrIbDEcDfHz1peX8USOzdvjbdStIc9RyJmapaXv8AnJFk+MRNOLAuYzAYnAQBOrUuQZyAdga47C5xiL1t0mqVLASSDMNkm+5LOQMr4h6AJI2RHtXpc0VZTeSFpJ7oZbHHvhElJU8VXQE11Ll/NI7Mdt2/qix6JewHyu7LoId9HKlJuAz9/XHiJLYe/G547qMQfe+OvfywxAU2nfccjv3tcQ5xjmX0k34iCZvv2g+jKGJAxORJ7IIKltFBpY4q8sM6yj8zqfATfMVD2i/kxxPlhrWT9DqfATfMVHRPTH7fMsssPTEvImGdLsfrEB0fWSMU8RjEciTcL4cEtrwSL+BBjFpE/wAj6gqdVJVj0FAcCpJftEbDJRGE8n1dzekr7jMC0HYSWUPGnxxuVPNcPEVZ+dUBCSo3ARB1GsJJ6Au25EbQ4fxQPrBVlSxLyABPXgPTACTEybG0tI0/MDWg+7f6Lon6LSKVhxlcePq3xTxB2h6izMAxBuIfI7uJEGtBcgIFmodTHDGH5S7oaUWU+2KvoEUdvBzxGQ4QwuWwwuzGRbMbDBXv7iGZqvT4xhsiTgX/AA9PfHshR18G4dghQbqmCpTzyQhvjUDok/PR3r7RlA8k+nqyaG5dXdc2THMEYEQeCJt9yZuYdkzBtGxe7OOrWnH7MTpNtKgcw3ZFy5IdJE0q5ZPycwhtgV0ux38cU+XMvYhiMj5GiS5Mqvm6uok98Aofum/xLiKvH203TOiBUyubUSCC6VAOyhgWzF5cRX6XVmqSbJ5sh+7CwzbWPSHBotMqfDwUk3mM9L2Y0bQCUmykutXdK4jsa8sN8TVMkJS3vwgJE0CO/hYGcGhR5UCL4ZWCB0T1GI2fp2SjupiE8VpHlMRlTr9RoxqJfUSryCGFhWknG4R4pQAYRTKjlUoxgpaz9WUo+VoBVyrS1FpcieonvrCB2kxUhbaron5McT5YZ1l/Q6nwE7zFQFqPpU1FImYpFglcwWbVruVEYtug/WFvgtRaw5ma/Cwp41npF9vmmSu4DYBjBJUDeON/k4wxUU5lEX2kEOhQwI9cdJUburKM1I6rnmTUS5oxSpKh+6QY33RtemZLStJdKgCDuMYNp2WDLtD5pjSeTfSfOUUsPegqQeo3eIiIyi8al9NlpoWO5WkD95OXZAyZkTk6QlaSlQdJ8u14iJ2hZiT0FJUPrXF+q6JinSZ0SGiJZKgd79QwbreBKbQyyemRlcMOsxP0coIF0F7HpMIXdHkxjARnx58IhkJ54pxDw0qpfAX7/fZDKqmODVwaPZ74PvMeQP8ACt5hQaG3zoipxGWG0Q6mebmJ/rAE5BSohiGODNHqZh3x02OWVYkaQSoATXKsLY7ofa74eOOKRU2mq01MtAnIsqBKSwvBF73pvbsiGM43C9gPcQbSVikkFJIO7PjE8T3paVa+1q+4l08vipSz4mEN/wCYNILxqJaB9SSPKqI2VpEL7uW575PRV1tcYdFj5qyk/WS/jHqh8ZPcLlb6PT6ipbp1lSTsBCX4EZQCqUDfMVOW/fzphu6jB66ZSklNpJzHSbygNDKtGzmA6A/eF/ih/wCS/wBBk0ErGwDxJV5Y65tIwSkdQEd/BmuVMlhthKvII5VNlJzmTOAsDtN8Lo+/twqabmBJyAvPUBDqqQS2VOUU5iWlrZ494PHDM7Sa0uEpErI2R0utRLxFzJp4+++HMbRcpH0LyXVPOaPQpgnpzQANgWReczvic1kP5nU+Am+YqKzyOqfRcvL4yd/MVFk1oP5lVeAneYqHrSvb5sotIMLKxblnFODb0bDwh2fIsptINuWfnDEbljKIRCzldD9JpBaC6S23fx2xlYqDZ3SlqG0HCJbkq0kyp0k7ljq6J9ERluXM/wDEv/YfUYjdE1K6OstlClJDg2Q7pIyPECFrapW6S58PJqRGWzuUaeq6VTBO+Yv0JECHWTSEwtzsuUPqIBPUVPBwtFzka/8ADBA1TrJJlh5k2Wj7S0jymMgm0k2c3O1E+ZutMOoC6BZ2ipSC1i+5ysklzD+NN8kadV8p9GnCbb3ISpXoaIqo5Vn+Rppq96mQPTFKlTrAuQwbIN1x1MqTvh/GXyJ2p5Q69fcokyhvJWfK0RVVpusmfKVkwDZLAQO0XwAZr4wRJoVrDtZR3yrg27Mw7JBMrTPT/aKn+KqFBHwCT+0/7D64USvt9R2BCsCM+l8tVMf1M/8AD9uPU8tFMf1M/wDD9qL5RGmgWBCsCKEeWOn+hn3+D9qOfyzU30M/8P24fKFpf7EKxFCPLFT/AEE/8PL9+CVcqUkJBMmcLnYmW/Zag2NLpYhWYoauWCnH6mf+H7cc/lkpvoZ/4ftwbg0v1iFYig/ljp/oJ/4ftR0nlhpz+pn/AIftQuUPS+WBCsxSTyrSLAXzM5iopboO4Dk91hfDCuWGnAfmZ/4ftQ9kvwTCIiL1b0+mskCchKkJKlJZbO6CUnAkZQdXVYlS1zCCQhKlEDEhIJYPndDB2wIVgRnkzlrpk2fiJ5KsAObJvDi629+EOK5Z6UYyp12N8tgdj22J4PAF/sCFYjPE8tdOpQSmnqVE4MJftw7P5ZqVJA5uco52bBY7HtMeqFuBfrAhWBGcHlzpR+oqPw/bg2VyuSCm0qRPQPrc2C20JCnPZBuQ9L1YhWIoUzlipgT8TPIAd/ixdtvXdjHMvlmpiH5md+HwvZULlBpf7EKyIoI5Y6c4SJ/F5ftxwvlopx+on9sr24fKDTQbAhWIo8rlbpltYlzS+IJQkj7ymPUY5m8rshBZcioTx5v24NwaXqzCjOPy40v7PUfhe3Cg2TIgAGvva+5v3d/GHJAfH3MNpS/F8Yely4wWdTib8Y6R1nZDwp1EYMI6FK2333QaG4kNHUgtJKg7FKQNqzf2AOeqFWV7qUAzX4YqO+PfhZdk4JCgHF9pdxWd7OBsENSaYMSbtl2P9IdpSfsNMlE3/wBtsN/BiMXGcSKkvk13HDyY4QhKfFy+cBo9UoDDyeSPUyM8DlBRp74Lp9HBSgCeikWlHDojH1DjAHFXKaVKRnZKyN6zd/tA7YhqjA5YeK+JWsnmYtSzc5u3JyHYBAVUgM3oPvtjTH0zya9yUrfRyD/5J2TfPVlE7rMl6OpG2RO8xUQfJWP9OR4Sb56ontY1NSVJ2SJvmKizfN1HQWEmz8oALRHzQbilJwfFzubbDfMFSghF+/AAC8kk4AB745NTcGfAe4gmvJlDmk92W5xr94l8Bid/2Yzt0eOO3FRWJQmxLJa4LWzKXuGxG7PPZA1IlUxZYC4OScAkYlRdgB77I8k0ZUtKReonDLr3MCeEGzZyQ0uUykA9Is3OKA7pQ70YJGWOJjO3TSY7dACWfi2Uc5pGH2EkMkYX3qP1Y5XPfuVXveSXKieN77PLHkumUtQSDkfsgC8qJ2Zkw5MqwgWZOOcxmUfs5oT4znsibTkOGksvzhSk7Der7qQSM7y2UdSZKBhbVi5CUpYbiq1jDeh9ELmrYObxaOwb7sTFj0pQSZMtAGItDHpKVi6jmGDZM4hdn0rfxSiQbd1zhr8SBhed90MiUg9zMI3TEEeNNr0R4qywAY++0x0aRxax2sb+sZZQw6XIKOkwbaDaSTscXemHzW9CytIWjvVHD7KsUnh2QPR0c4qPMhRVsQkqdP1gxcblRYpGpFTNS5lCSq5wpQsnekBynh2Q5RYr1ul72o/iJ9iFFm/JjO+kl/7vZhRW08UDoDR3wicJZJDIKiQHYAgeMmLvQ8nKC3SmMczZD8A0RHJlNROqauZZYjmwBkB0sOsPGqSoNpQdPqJTgMQtTbVH0QbK1Jpvo34rV64k/hLZX5DMxx8PWPmKbcNvu0Ts9IXTGhKOnSPiEKWp2BtMwZyb78RdmSIhpNEkG5KcTgBiNl2w8OMEaa0gJlUTklMpryLjbe7Igqv6o8pjdwABwN6Sx3s0KXYp2kpJSVArky1jMFI8R2xbJerdIoBQkSiCHBsDAxVyr33eWLNoaarmU9bE4Ym7jDgI6o0v0Evs/rHC9UaVinmgApnYqDthnByqhY2K4YtD8ueFhx77orZaUrWbUmSiQuZJCkqQklrRIIGIvzaMxqRn7mN+q5YUhSTmCO0NGKyaUIJmTB0ZeA76YMB1M54RpjUZRqvJ1Sc1QS0ZhS7X2iokjqdoldZP0Op8BN8xUQ3Jou1QJUS5MycSd5WYmdYz+aVPgZvmKiw+c9DoSm3OWL5dkpwYrPcvtbum+rA8lAUVOSVek4knF7+uC6qosyZSQkC28w3bXQnxJJ64Ep1sDGN/a5+h0qnsSioMFzCUjwYPTbiWTwCoDQhsduzxiJKvDTBLylpQnrZz/uJgnROikzp6ZZJYlidn9HMZ1rP0CqxYlhA7qYApZzsm9KODMojenZD2htXZ1Sr4pDgEOcEpzxi4V3J0pSzM5wEEkkWbxuGTC4RbaKjTJQJUsWUJDbHO1xvvvxMSdVmfombTybCJSiE4lIBc5qKQXiuUGqk+sNofeW4D7EgZeqNQIdmfdeX3q7bswdkO06LJCwzKN7XPvbywchjjNs4puSqeZlmYtCEhrwCokbhc3bFo0dyaUspipJmqHfm7qSGHa8XOpWCBtcN78I4KIMuj0Ck0CEJZCQlIySAB2CFJlWhugqWXcbIbBsljhkfQYPoGvg/u/wDWFBHPDb4x64ULs2J8lM4irqk7Qk9iiP8AlGvomRhmolZzelCnKYhQ8iv+PjjaJFTeBujauZIoDenJ82v7k745sjH1i8DvsQb8c4QV77j4yI4UvqfyE55kMIybKzrLoqYF89LFro2VJuSSML95Nx6jAEusLstK0KzTMlrSoOG7oBlDhFtq1ukjNTBuJtHinCJWkmMkYw8YnKqvo3RsyaUuClNxtKBD7bLsT5IucuUAAAGAAA4ZYwxNnXg+/XDyFxSXk1Pv6QeOUDo6MwHvriztaBOEPzJnv4/cwM7qH1ceJvbfjAYuccYxnWOaRNWhgEoWoAbS7lXExr06bGQ64XVc77QPaAY38c7Y+S9NJ5Mj/p8trunN88xMaz/oVV4Cd5ioheS//t6PtzfPMTWs36HU+AneYqLox9R88aWVZWEd5LlJ7EJJ8ZPbDKEXi4i8ZZEgQZpWUPhKlHD4vAZFCTCm0tuyhCSpZLAJxuwMc1raDK6RanLzJmKDbekQAIsmgNFc3Ncm0oWXbB8WEUHSFWuTPKEnnKlRZVkulBVeUJ2naY0rVmmUiWkLLzLrRd7ziYyt6dPix72vqS6H98TASlM5JF2PVl1vDklbIAig62a2zaSusgBctctCig7XUHScjcIS7hb1F5RNe4jexfFstke1NQEAk4EhtpOL7Dxir6G1xNR0UyVAYkqULIPVeeEOaUqpgJVMUlhgxuA4Q52yuNl7WShqTMmObkpw+1l4vREopUQ+pdeibT9EMpKiFpOIVv6ruqJerqJUoWllKePoGJh2bTcnFOi8q6hDyhFfr9d5aQbCSpsz0R6/JFW0hrwtbi225AYfe/rFSJtaJzI2eKFGT/5g8L94euFFaLkpmiPi9J05CkrSpw4uuKVC8HAxsdPNuEYNKnWKqmX/AORHnARtcmcwEa2MJU4mrYe+JhKqNm/dkww64i01wjv/ABNAxUkdYjPivkkpSHLnsyA2CDBURBjS8sfPSP3h64X+OyvpEffT64ei2sKZ74x1zhGBisnWiQMZ0of/AET64R1xphjUSf4qPXBobWbnCd0JKgmKqvXmkzqZP8QegwyvlDoRjVSvvP5IJBtalzb4y/Xkfna96UHxN6ImZvKfQu3Pg8ErI8QiE05Uy6hfwglQl2QAWZSi5uSD5Y1w6rPydxo3JWp9HI8JN88xPaxH80qPAzfMVELyZVNvR8tQSEi3NASMAAsgDfxid06B8Gn2iyeamOdgsqfxQ6c9MHpNErrJqBKY/FSwteCUlKWNom64AdsOaY1gl0SDTUDzJ6rpk8C8vdZld6PreSBa/T/OSeao+igMFNcoi+8nN26t5MPaD1eEoiYrpKfHcceuOfLKYujx+PLO/wAEan6nCUedmG1MUOoPiB64vlNJss8C0Yb0QWZt0YW79vRwxk9DhURD6U0BJqV25iXUAwL5D+8OzaoJBJgOl51ZJV0EZJPdHjsG6AsvfRuTR80qykXZEYdcDaT0VOm3hSbvm3iLDJkdkdVNKAkKSbvnbt43Q5f0zzx67U/ROlplMopFqXMKbCsGUkF0Kfvgl07wBfjHFVpOYsuTeXck2j44ldL0QmJe5xgdh9TxWJ1USGFxvte/bG+PpxZyyuSX6RUVG184v2DjA5nMSI9CiG2Q+igutTDYRiO/U2SB6cICMWR3w8fqhQTbp/oT/EMKH2XTO9JYy/tRKV2HbChRt9sp6RqvRAk3Hqj2FCUGmR4iFChB1HIxhQoZHhBVJ3YhQoCqak4nhFl1k+TlcE+SFCip+UT9VqvJH/22X4Sd/MVE/rV+hVX/AK87+WqFCh5e6ePp8/6pdx2RbaLuR1+iFCjzs/yr1/D+ETVJ3KeB9EdnCFCia1xcfPTxgmXnChRSPsZJwEcr7iZ9k+iFCh4jyfih6jA++UUybir7R8pj2FG2LgzdUfy6OryCCNPd2rifNEKFGmPtjfSJhQoUUh//2Q=="/>
          <p:cNvSpPr/>
          <p:nvPr/>
        </p:nvSpPr>
        <p:spPr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74" name="Google Shape;374;p47" descr="http://4.bp.blogspot.com/_Wp4sSaHQmKQ/SM2EvQ5zw0I/AAAAAAAAAJc/1yyjdjcOoIA/s400/Higgason-Clay-Sprig-Demo.jp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2362200"/>
            <a:ext cx="32956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Ceramic Tile</a:t>
            </a:r>
            <a:endParaRPr/>
          </a:p>
        </p:txBody>
      </p:sp>
      <p:sp>
        <p:nvSpPr>
          <p:cNvPr id="380" name="Google Shape;380;p48"/>
          <p:cNvSpPr txBox="1"/>
          <p:nvPr/>
        </p:nvSpPr>
        <p:spPr>
          <a:xfrm>
            <a:off x="609600" y="1676400"/>
            <a:ext cx="35814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create art and cover surfaces by cementing and grouting glaze ware pieces together</a:t>
            </a:r>
            <a:endParaRPr sz="3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81" name="Google Shape;381;p48" descr="http://knowledgecloset.com/wp-content/uploads/2009/12/clean-ceramic-ti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295400"/>
            <a:ext cx="3352800" cy="355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8" descr="http://www.servicetileco.com/CERAMIC_TIL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3962400"/>
            <a:ext cx="25146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Ceramic Tile</a:t>
            </a:r>
            <a:endParaRPr/>
          </a:p>
        </p:txBody>
      </p:sp>
      <p:pic>
        <p:nvPicPr>
          <p:cNvPr id="388" name="Google Shape;388;p49" descr="http://c.suite101.com/files/styles/article_channel/public/000/122/000122373.jpg?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828800"/>
            <a:ext cx="3333750" cy="323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9" descr="http://t3.gstatic.com/images?q=tbn:ANd9GcRdYsqU3topPVKYfDonWSKZe0qSr9xTeoqq-nJkNolG9MkUavvmv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1600200"/>
            <a:ext cx="400778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9" descr="http://t0.gstatic.com/images?q=tbn:ANd9GcTx1VFMSxkBew2FQ6rpuscql-xrLSY2oVkY7x-yNtS2oflndb8AN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9600" y="4572000"/>
            <a:ext cx="2977211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>
            <a:spLocks noGrp="1"/>
          </p:cNvSpPr>
          <p:nvPr>
            <p:ph type="title"/>
          </p:nvPr>
        </p:nvSpPr>
        <p:spPr>
          <a:xfrm>
            <a:off x="2209800" y="274638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 Building</a:t>
            </a:r>
            <a:endParaRPr/>
          </a:p>
        </p:txBody>
      </p:sp>
      <p:sp>
        <p:nvSpPr>
          <p:cNvPr id="396" name="Google Shape;396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1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</a:pPr>
            <a:r>
              <a:rPr lang="en-US"/>
              <a:t>Pinch Pot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</a:pPr>
            <a:r>
              <a:rPr lang="en-US"/>
              <a:t>Coil Construction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</a:pPr>
            <a:r>
              <a:rPr lang="en-US"/>
              <a:t>Slab Construction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1"/>
          <p:cNvSpPr txBox="1">
            <a:spLocks noGrp="1"/>
          </p:cNvSpPr>
          <p:nvPr>
            <p:ph type="title"/>
          </p:nvPr>
        </p:nvSpPr>
        <p:spPr>
          <a:xfrm>
            <a:off x="3200400" y="76200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Pinch Pot</a:t>
            </a:r>
            <a:endParaRPr/>
          </a:p>
        </p:txBody>
      </p:sp>
      <p:sp>
        <p:nvSpPr>
          <p:cNvPr id="402" name="Google Shape;402;p51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8534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•"/>
            </a:pPr>
            <a:r>
              <a:rPr lang="en-US" sz="2000"/>
              <a:t>Pinching = squeezing clay with fingers to shape clay.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•"/>
            </a:pPr>
            <a:r>
              <a:rPr lang="en-US" sz="2000"/>
              <a:t>Making a pinch pot consists of </a:t>
            </a:r>
            <a:r>
              <a:rPr lang="en-US" sz="2000">
                <a:solidFill>
                  <a:srgbClr val="00CC00"/>
                </a:solidFill>
              </a:rPr>
              <a:t>pressing the thumb into a ball of clay, and drawing the clay out into a pot by repeatedly squeezing the clay between the thumb and fingers.  </a:t>
            </a:r>
            <a:endParaRPr/>
          </a:p>
        </p:txBody>
      </p:sp>
      <p:pic>
        <p:nvPicPr>
          <p:cNvPr id="403" name="Google Shape;403;p51" descr="Pinch pot step on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286000"/>
            <a:ext cx="2851150" cy="218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1" descr="Pinch pot step two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511550" y="2286000"/>
            <a:ext cx="2584450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1" descr="Pinch pot step thre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5100" y="2251075"/>
            <a:ext cx="2476500" cy="22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1" descr="Pinch pot step fou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8800" y="4518025"/>
            <a:ext cx="2476500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1" descr="Pinch pot step six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91100" y="4572000"/>
            <a:ext cx="2628900" cy="213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Pinch Pots</a:t>
            </a:r>
            <a:endParaRPr/>
          </a:p>
        </p:txBody>
      </p:sp>
      <p:pic>
        <p:nvPicPr>
          <p:cNvPr id="413" name="Google Shape;413;p52" descr="vg003_00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52750" y="1319213"/>
            <a:ext cx="2762250" cy="287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2" descr="JPM0000-R01-019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 t="16400"/>
          <a:stretch/>
        </p:blipFill>
        <p:spPr>
          <a:xfrm>
            <a:off x="381000" y="762000"/>
            <a:ext cx="20066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2" descr="KJ-04_lar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1244600"/>
            <a:ext cx="2514600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2" descr="c-pinch-pot-flower-1_0"/>
          <p:cNvPicPr preferRelativeResize="0"/>
          <p:nvPr/>
        </p:nvPicPr>
        <p:blipFill rotWithShape="1">
          <a:blip r:embed="rId6">
            <a:alphaModFix/>
          </a:blip>
          <a:srcRect l="5200" t="29733" r="4133" b="15865"/>
          <a:stretch/>
        </p:blipFill>
        <p:spPr>
          <a:xfrm>
            <a:off x="685800" y="4495800"/>
            <a:ext cx="3505200" cy="210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2" descr="3218375274_b7de596a2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0" y="4343400"/>
            <a:ext cx="41148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Coil Construction</a:t>
            </a:r>
            <a:endParaRPr/>
          </a:p>
        </p:txBody>
      </p:sp>
      <p:sp>
        <p:nvSpPr>
          <p:cNvPr id="423" name="Google Shape;423;p5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458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•"/>
            </a:pPr>
            <a:r>
              <a:rPr lang="en-US" sz="2000"/>
              <a:t>Coils= snake-like rope-like pieces of clay that are used in making pottery. 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CC00"/>
              </a:buClr>
              <a:buSzPts val="2000"/>
              <a:buFont typeface="Comic Sans MS"/>
              <a:buChar char="•"/>
            </a:pPr>
            <a:r>
              <a:rPr lang="en-US" sz="2000">
                <a:solidFill>
                  <a:srgbClr val="00CC00"/>
                </a:solidFill>
              </a:rPr>
              <a:t>It</a:t>
            </a:r>
            <a:r>
              <a:rPr lang="en-US" sz="2000"/>
              <a:t> </a:t>
            </a:r>
            <a:r>
              <a:rPr lang="en-US" sz="2000">
                <a:solidFill>
                  <a:srgbClr val="00CC00"/>
                </a:solidFill>
              </a:rPr>
              <a:t>involves building the walls of a form with a series of coils into the required shape</a:t>
            </a:r>
            <a:r>
              <a:rPr lang="en-US" sz="2000"/>
              <a:t>.  The surface can either remain coil-textured or they can be smoothed</a:t>
            </a:r>
            <a:r>
              <a:rPr lang="en-US" sz="1800"/>
              <a:t>. </a:t>
            </a:r>
            <a:endParaRPr/>
          </a:p>
        </p:txBody>
      </p:sp>
      <p:pic>
        <p:nvPicPr>
          <p:cNvPr id="424" name="Google Shape;424;p53" descr="coil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895600"/>
            <a:ext cx="1463675" cy="19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3" descr="coil2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2819400"/>
            <a:ext cx="2689225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3" descr="coil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0" y="2819400"/>
            <a:ext cx="2667000" cy="20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3" descr="coil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05000" y="4992158"/>
            <a:ext cx="2286000" cy="171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3" descr="coil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05400" y="4934808"/>
            <a:ext cx="2286000" cy="171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Coil Ceramics</a:t>
            </a:r>
            <a:endParaRPr/>
          </a:p>
        </p:txBody>
      </p:sp>
      <p:pic>
        <p:nvPicPr>
          <p:cNvPr id="434" name="Google Shape;434;p54" descr="boxes_2_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1238" y="4291013"/>
            <a:ext cx="2900362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4" descr="3213975815_d8b1c9d9f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146425" y="1852613"/>
            <a:ext cx="2797175" cy="370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4" descr="Coils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1295400"/>
            <a:ext cx="25781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54" descr="ceramic%20hands%20(1)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4286250"/>
            <a:ext cx="28194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4" descr="mesa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1463" y="657225"/>
            <a:ext cx="2141537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Slab Construction</a:t>
            </a:r>
            <a:endParaRPr/>
          </a:p>
        </p:txBody>
      </p:sp>
      <p:sp>
        <p:nvSpPr>
          <p:cNvPr id="444" name="Google Shape;444;p55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534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•"/>
            </a:pPr>
            <a:r>
              <a:rPr lang="en-US" sz="2000"/>
              <a:t>Slab = evenly thick piece of clay.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CC00"/>
              </a:buClr>
              <a:buSzPts val="2000"/>
              <a:buFont typeface="Comic Sans MS"/>
              <a:buChar char="•"/>
            </a:pPr>
            <a:r>
              <a:rPr lang="en-US" sz="2000">
                <a:solidFill>
                  <a:srgbClr val="00CC00"/>
                </a:solidFill>
              </a:rPr>
              <a:t>Creating forms by joining slabs.</a:t>
            </a:r>
            <a:endParaRPr sz="2000">
              <a:solidFill>
                <a:srgbClr val="00CC00"/>
              </a:solidFill>
            </a:endParaRPr>
          </a:p>
        </p:txBody>
      </p:sp>
      <p:pic>
        <p:nvPicPr>
          <p:cNvPr id="445" name="Google Shape;445;p55" descr="Press out a clay slab for use in making pottery.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28613" y="2057400"/>
            <a:ext cx="2185987" cy="218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5" descr="Score the slab when making slab-built pottery. Scoring and using slip creates stronger joints.">
            <a:hlinkClick r:id="rId5"/>
          </p:cNvPr>
          <p:cNvPicPr preferRelativeResize="0">
            <a:picLocks noGrp="1"/>
          </p:cNvPicPr>
          <p:nvPr>
            <p:ph type="body" idx="3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2689225" y="2057400"/>
            <a:ext cx="2187575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5" descr="Attach the sides to the base of the slab pot after scoring both surfaces and slipping.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48000"/>
          <a:stretch/>
        </p:blipFill>
        <p:spPr>
          <a:xfrm>
            <a:off x="5029200" y="2133600"/>
            <a:ext cx="38100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5" descr="Score, slip, and weld the slabs as you make slab-built pottery.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38000"/>
          <a:stretch/>
        </p:blipFill>
        <p:spPr>
          <a:xfrm>
            <a:off x="533400" y="4343400"/>
            <a:ext cx="3810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5" descr="Finish the slab pot by smoothing edges, corners, and other surfaces.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t="53696"/>
          <a:stretch/>
        </p:blipFill>
        <p:spPr>
          <a:xfrm>
            <a:off x="4495800" y="4495800"/>
            <a:ext cx="4495800" cy="208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Slab Ceramics</a:t>
            </a:r>
            <a:endParaRPr/>
          </a:p>
        </p:txBody>
      </p:sp>
      <p:pic>
        <p:nvPicPr>
          <p:cNvPr id="455" name="Google Shape;455;p56" descr="101_24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81013"/>
            <a:ext cx="2382838" cy="317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56" descr="6a00c225211933604a00d4144196096a47-500pi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50935" t="4007" r="17466"/>
          <a:stretch/>
        </p:blipFill>
        <p:spPr>
          <a:xfrm>
            <a:off x="7315200" y="3886200"/>
            <a:ext cx="1447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6" descr="ceramic box ext 2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1470025"/>
            <a:ext cx="2616200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56" descr="c0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0" y="1377950"/>
            <a:ext cx="2819400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6" descr="7687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304800" y="3886200"/>
            <a:ext cx="2057400" cy="264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56" descr="z3099462_2007100421380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52800" y="4268788"/>
            <a:ext cx="3143250" cy="251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4038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2400"/>
              <a:buFont typeface="Comic Sans MS"/>
              <a:buChar char="•"/>
            </a:pPr>
            <a:r>
              <a:rPr lang="en-US" sz="2400">
                <a:solidFill>
                  <a:srgbClr val="00CC00"/>
                </a:solidFill>
              </a:rPr>
              <a:t>When pottery was first invented, it changed people’s lives!!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CC00"/>
              </a:buClr>
              <a:buSzPts val="2400"/>
              <a:buFont typeface="Comic Sans MS"/>
              <a:buChar char="•"/>
            </a:pPr>
            <a:r>
              <a:rPr lang="en-US" sz="2400">
                <a:solidFill>
                  <a:srgbClr val="00CC00"/>
                </a:solidFill>
              </a:rPr>
              <a:t>People now had a place to store their food, water and seeds.  Food could stay more fresh and farming became more prominent as hunting dwindled down, ending the nomadic lifestyle.</a:t>
            </a: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Pottery is so cool…</a:t>
            </a:r>
            <a:endParaRPr/>
          </a:p>
        </p:txBody>
      </p:sp>
      <p:pic>
        <p:nvPicPr>
          <p:cNvPr id="206" name="Google Shape;206;p30" descr="http://0.tqn.com/d/pottery/1/0/3/5/-/-/pyxi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1828800"/>
            <a:ext cx="4305300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terms:</a:t>
            </a:r>
            <a:endParaRPr/>
          </a:p>
        </p:txBody>
      </p:sp>
      <p:sp>
        <p:nvSpPr>
          <p:cNvPr id="466" name="Google Shape;466;p57"/>
          <p:cNvSpPr txBox="1"/>
          <p:nvPr/>
        </p:nvSpPr>
        <p:spPr>
          <a:xfrm>
            <a:off x="457200" y="1447800"/>
            <a:ext cx="4114800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Wedging / Kneading: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Process of removing air bubbles in clay and to ensure an even consistency of the clay.  Must be done to all clay before working.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Wedging: Repeatedly throwing clay, gently at a flat surface.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Kneading: Folding clay into a lump, pushing forward then folding it over again, pushing air out the sides of the clay</a:t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67" name="Google Shape;467;p57" descr="http://t0.gstatic.com/images?q=tbn:ANd9GcTTg0D4xDs2bHrVXThkLMKexJSZkeMh_PxskJDble77CEbqEdd-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981200"/>
            <a:ext cx="3950144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terms:</a:t>
            </a:r>
            <a:endParaRPr/>
          </a:p>
        </p:txBody>
      </p:sp>
      <p:sp>
        <p:nvSpPr>
          <p:cNvPr id="473" name="Google Shape;473;p58"/>
          <p:cNvSpPr txBox="1"/>
          <p:nvPr/>
        </p:nvSpPr>
        <p:spPr>
          <a:xfrm>
            <a:off x="533400" y="1600200"/>
            <a:ext cx="3733800" cy="464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Wet &amp; Score: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Process of scratching marks into clay to roughen up the surface. Water is added to this roughed up area to create </a:t>
            </a:r>
            <a:r>
              <a:rPr lang="en-US" sz="2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slip which acts like a glue </a:t>
            </a: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hold two pieces of clay together.  </a:t>
            </a:r>
            <a:r>
              <a:rPr lang="en-US" sz="240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process MUST be done anytime two pieces of clay are joined.</a:t>
            </a:r>
            <a:endParaRPr sz="2400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74" name="Google Shape;474;p58" descr="http://t1.gstatic.com/images?q=tbn:ANd9GcT6_QFp2xM0Fdj8-iepppUYswiCmOFdFJcrSTNgTsb4f1pU01Q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057400"/>
            <a:ext cx="39624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terms:</a:t>
            </a:r>
            <a:endParaRPr/>
          </a:p>
        </p:txBody>
      </p:sp>
      <p:sp>
        <p:nvSpPr>
          <p:cNvPr id="480" name="Google Shape;480;p59"/>
          <p:cNvSpPr txBox="1"/>
          <p:nvPr/>
        </p:nvSpPr>
        <p:spPr>
          <a:xfrm>
            <a:off x="304800" y="1752600"/>
            <a:ext cx="46482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Extruding</a:t>
            </a:r>
            <a:r>
              <a:rPr lang="en-US"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like using a pasta maker…pushing clay through a shape 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1" name="Google Shape;481;p59"/>
          <p:cNvSpPr txBox="1"/>
          <p:nvPr/>
        </p:nvSpPr>
        <p:spPr>
          <a:xfrm>
            <a:off x="381000" y="4648200"/>
            <a:ext cx="40386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Incising</a:t>
            </a:r>
            <a:r>
              <a:rPr lang="en-US"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carving shapes/holes out of a piece of clay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82" name="Google Shape;482;p59" descr="http://t0.gstatic.com/images?q=tbn:ANd9GcQgGhebVR-LHFsos6CepstEEGSyOCZ-bPzEOCdmdaWUuq_4gZz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219201"/>
            <a:ext cx="307657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9" descr="data:image/jpeg;base64,/9j/4AAQSkZJRgABAQAAAQABAAD/2wCEAAkGBhQSERUUEhQUFRUUGBQYFxUUFBQVFBgVFBQVFRcXFRQXHCYeFxkjGRQUHy8gIycpLCwsFR8xNTAqNSYrLCkBCQoKDgwOGg8PFykcHBwpKSkpLCkpKSkpLCkpLCkpLCkpKSkpKSkpKSwpKSkpKSkpKSksKTUpKSkpKSkpLCkpKf/AABEIAOEA4QMBIgACEQEDEQH/xAAbAAABBQEBAAAAAAAAAAAAAAAEAAECAwUGB//EAD0QAAEDAgMFBQYEBQMFAAAAAAEAAgMRIQQFMRJBUWHwBiJxgZETMqGxwdEUYuHxBzNCUnIjgpIVFjSisv/EABoBAAIDAQEAAAAAAAAAAAAAAAECAAMEBQb/xAAmEQEBAAICAgICAQUBAAAAAAAAAQIRAyESMQRBE1EyFCJCcYEV/9oADAMBAAIRAxEAPwDyRO0KvbUw9ZWiLGsVgaqfaJbRS6tPvGCS8KPtQqaFP7NT8aXln0t/EJfiSoCNSATTCE/LSMpKV09FLZTeML51ANUgxSDVIBH0UwanSonohsSolRSaFJ8RGoI8QR80EQAUgEgE4CAk1WAKACsaoMOApJgpAIJpW4Idh2XK+cKmS4BVV9r8fQ9qLwFig8KahGYWzlnyXweQqVcVSVWsJJJJRHEtjVjY0zFYF1tOSQYnonCcKIaieieiSgkAnonCcBRCaFIBKidC1ColROklE4CJwOBdK8Mbqd+4DeSqGNJIAuToOa7nIsoELL++6hcfk0ch80tppBuX5eyJoaxoFAKkAbR5k7yjg2ut0zWq9jKpDhJMohf70UZ5lja+tKoTE9kMO/RpYfyOI/8AU1C3GsVgbfTq33+CaA80zns6/DuNKvjpXbDTQXpR24EfX0ywvYDH8fquazbsTG+roT7N3DVh36f0+VuSYtcOE9Ubj8jmhrtNqBq5tx5jUeYCzwUA9FIVS82Vz0PMLKrP2v4700cC3uouEXQ+Xe4iwLqjNogoqmRGRYcuFgpnLDvSY4ZZeoXk5+Pj/lWdRJaP4IcCkrv6bNm/9Lg/bzyJXAIeMolq3KDgJwkE4CiHSSUgoJAJ0klEOnCinBS2UTp0xK0siyv20lx3G0LufBvn8kvoWr2XyfSZ4/wB/wDr6D14Lq42KqNot8OtyKYxJ7WyaWRsREQVbGq9gRgU5664KTR+6WzVWbNkxUQ1OBxSp8EgFEVvhrrQ+I5rn837GMkJMdI3629wnmOvPRdMG+PXLzU1ArynF5DNGdl7aHjqD4FCvyeQjReuT4ZrxRwBHPrmsXF5IW1LKkf2n3h4cfmj4S+1OfJyYTeE247LMoeB3rLVhy0VvdEucp4Z96o/gx9udn8/lvW9ChEGhSgma61qoR+JrqsTNZnsO3GbjdxWrHjknTmZcl5Mu66z2ATriP8Avd/9pSUP+LNxbSioyhaK6JyzvS2CGqSrDlLaUKklVRqm21EWbSRcqw5IqIntKW0qgro4iUtyhpjVmHgc9wa0Vc40A+/ALvcpwIijDBu1PF28oHsvk/s2e0eO+4eYbuHIn7LocJhbVO9VW7WYzR2R2RDTwThlfBXNbyUHZmjryVrEznUubD4KLXgOIPrrwrfzB8zwTAJiFVaW264qtj+CIpw+NUQqgiidoqp7/qnY0+qiKyOgpAppI+rclAn4fT5aIlvaTnVp1qov0qfNO9p6seCTW9306+SgMzG4Fr76O4jf4jesORpjfRwp1qF1T7fp14rPzPDB7b2I0dw/RPjlpk+R8ack3j1WDMzeEJi2VaVpAFtnChCHxOGroteNcHLDV1fbnPwaS1/wRST7ibyeeqQKiApUXO29XYtD0+0qgrYIC80aKlHZNJRNLiANStt2QiNoMhudy1uzvZgx/wCpJruCIzaOuvFNj37ZOXm1dYs3LcqZrSqOnyuMimyrMPRospTyUCOlP5Mv2zIMlj2qLZwOWMF6Cg6pzWflzS51BqflxXQwQblXnJi1cHnyXeV6ixgr4I9hFABoqA0DrhzVzDwCqb6KaQLJUUI9bkevVU7gSO4K8yDQeQ/TxTwlXgDeh8VD3gfAEUtapr6FwPIlNhzfvOJBtp3dQN1mjx14o6aAG3OoI1qPqiXaiCSnddrcVPDdU/Dy3VREc+42prw8qjTVVyYTabrRw0dc35jRw3EIUxOtXummuopyO9tONwoLQxJO7eqg86kcVY2WwDteO7wUwOviokqHtuRFq+BTONOfVVLY3jmnMVejqoBmnrrq6iHX63ppD14X4KDXjXrfxRKk4eqEmZXr6IiQ1QsxUoxnYrD1rQaXH2QIWs9CmDa8VbxZ66rm/O+N5z8mP/QiSI/BFJafKOL4ZPIIjVaOFyiR+jSuzwXZ6KIaVK0Yo9zQAsWnosvlT1I5fAdjibyHyXSYDKI4qBrb8UTJIGig1VsLaCp1R0zZ82WSyQ0C5/MH94Lbk0WBmIoQrcYze6Zlymx01BTipwMoKqzC4XbeHHRunM/ohlZO1vHhc7qD8owWw2pHedry4Ba0bKBCxoyIV+yzW7u3axxmE1Emx1v533fZWtjvYg1ruNTSl+SaS1BvIJodDTiro23BNBuA9OvJHSbQwuXsa6oFzvNz6nVansgRTd9kMGcaW+qIa5QKUOGDee69OG5TcVASVAI06spuZvRBLSvW7govHXXV0zZBoaXsAda9FO5hJNvRQFTTQ0Oh03aVqKHfav7KUndP5ee77jRRlZVtrEUIPAjT41VsHebWn6V3eRTSJtFp9FF3XXok1lDbQ7tw8FJ4txQsRU4UP6U5qFQajhrw3GynK1V7SA/RpXUHW7mgZDz6KJxD7W9fVAvciCEjlDbpv8EnFDYiRAL3O2l/1Jn9qZYntz+X4pJ/K/tk/puL9LNipUpZQ0W1UZZQ0IZneKbTDb+l+GZU7RRIfVVPdQUCUYRFfJosPGsq8BbTHb1lPbtPPJGAdke5HwYfh4KGGiWjFHRZ88t11uDi8Md33TNisisOygvrw/VRjCubDw3JWlJ2G2i06bJrxtShB4oyOAb7jmAVXG00RUbbJoSl+DaSC4VI0O/11UnYcf0WPA1I+4TSYhrRc+A1J8lS/GuLaxtc6u5pZoObnD5pgTcwtuLgm458R181ZFOCaUPmC35i6y34t7niENG0T3gSSGtA2ie7TvaCg0Lm8Vp4PB7A4k0qTx+g6upoEmwguBIFBpxqeut15HP1VrY1CQdeSMgKYo++R1r+6hANl7mi4r6B16etfUK1zfL58foq5H3a+gB90+BOldaA7J8kyU0zKO8bjnQXHjv505JDr5XU8VK1zDfSl63G8FAtxB0Ou+2o4/O3iEtFPEPqh3CnXXBX7VVRiilSBZZFRIfVWOeFVJooZQ4/D6oPEkkho1JAA5nT5omR1OuSjlorJtH+nT/I/YfPkjJus/NyeGFq3/oP5klq7aZaPCOL/Vcv7cnO+qIwraBUsjqjmDZCVZIi4UU9rcqmiqIjaACSgKmeTZbTeVTCwC3mU7Wl7q+i1sJlXFV55fTd8T49zvlfUCws/ZHw4VxWzgcmW1BlIpcKnt2Pxz7cxFg3Dd5qxjV1UeB2TQaIXGZQ0k2p4WRmwvHGIwKUh56/CtvVWzZZKKhhH+4fVQwuUzG79qxpQUHy3Jtk/Hv7Qhwe0buc7xOvCwoPQI6LLKEuaLu33J8q6DU0FqkneiX4BsdHA72ggmpvY/RaJxdBTZNKWI403lPJtJJJ6crluQiKV8nec5wAq+lQKlxAp/c41PgOC1Q3ij2QDeVYcOCEltg3DG+poCw/RKRoP3SmbsnklXrryVku2fLG43sLMKVQcjat36fEcuNVfO6rk+yK08+utyIAZYiDa+1Y38wb63r6qMbPW/w/ZFysrXl+4VNadeiWwdqi6vn6ISc3RBt8N6FmNUqT2Cmd4pi+yjIL9dBCyTGvJRLdKcxxmw0uOg3c+A80Rg8K6KONzz3n3LeFRVZDsQH4lod/LiIe7m4Xa1a0WJdM/adoNBwCaRl+RnjOOy+60/bJ1Z+GTK5xWPFCnluVZMaJ8NDW5StESiitdVOBkdsN0Gp+nijPYl9hYbz9lp4PLQBQBJllpv8AjfDvJ3l1FOBy0AWC6DBZdpVPgsLotnDQqn27ckxmonhcNbREmOngltUUXTkpyXZ2sBKrnaARVM2cByExeMDnGp0tRMG+xskQpdCyTgCqhicxFLLFx8UjwRUsZy98/b5p9BcpJ2CzztL32xs7xqC+mjWChJd8h4rUw+YAmlbHcuVkYx7hhowBt126a7G9znaknQV4rouz/ZIRPLtuRzaWa81DfPU+aPpXvyb0IqQjHReSshg2VJ5SU8rHx8NQsxsxHdIJ8KaeZW5iRxWNjHAePwuq50bPHcCvfyd6fZPt8ARzNPgK1PwVgi6+KrfZWsaDpLdamxNeKCmfwV8pQspS2irLjXrzVMzrFSdohnv9EEVOuNyxsxn2RbXRa00lB6rVyrsxHICZWhziKnavQfl3CnrqoPhcp088iAba5JNSeJK6vIYgQqe0HZpsMjTEO6402ak0PI8LH05rWybAbDb6lPhO3I+TjcLZl7HJK2iSt0x9OeEddUXh8NXXRD4XC0uSSea2MNEs+ef6d74vwpP7s52sghAFAFp4SLihYmUWlEqnV9CsOxFiSm9CAmiT5aDjRGCKlxg2ahCOx6yMwzdrdrdyXK5j23jiYO9tE7hcqyQmWo67M87awkk0AF1w5/iDFUkuNydx03Lis77TSYkmpow7gfmtjsB2W9vIJZR/psPdB/qd9gjGe5PR8hmfIz20gLdr3GHUN/ucOJQPavtOIIySbkWHErRzPGiNjibADyAC5jLOxEmYuE+ILmQ/0MFnOFfePCqfZL21P4ZZLJsvxM/vT0LRwYK08F6TEwBC4DCNjY1jRQNAAHICiNNgktW60mqZSolxKqklsktPjiDx8+5c9jZdeNVoZjLUrmc+zQRbN7uc0DxQns2f9sdAZbDl9kM9x8+tyjBJtjarrRSqrmBS4oLEuoKoqd6CkfXVRFRaQKlZ02JNaBGYubcsrETbILju0+qCLcPiA7EMadB3j5afG/8AtXZYPHADwv66X+i84y0SCQvcP5oBbXcytgedAD/uW87MnMFa348UZGjHKY4t7McU2SQtA9yhNt52qedPmpRRrKyG4c91y419P3W3thW43U04Pyp58ly2j7MpJ/bDopJv+MfhP2yYcNeq1YWaIaKNGxBYHs5REbQi2WVMQV7CoO1jJN5VWIxFrKUjLJfhhUIxGW/Lg81cKlWYXI4mD3Gkf4j7LZZhgq8Y8MaSdE8ulWU25LPuyWBc0udC1ruLO6fgjMlaxkYa1uy1oAAH15oOWYzyU0bVauBw4cSxumh8E6j3ekocsjxdS4bTAaU3EjeV0WEh2AGjQAAcgEHlUIiq1ooNy2WxJbdrpPGdlsqwNskG0U3upZSEtDyOWZipqBGYlyx8W5Le1+PUZeNnuV5p2szEyYljBowg+Z/RdxneJ2WkD3iaAcSbLjcZkZGKjJuS2rvEH9VMfanlu47XKSfZivWiLcqMKNlgHAfZPJKrWWq5igpnaq97rIWZ6iBZpaNqubxs/tJWRDvbRq8fkGvhWw9V1GX5aZnEu9xvC20eHgtvE5HA2MkRMadA4NaHWqfeAr620UWzguXpjSbD2jaBaRbQHQcNEH+CqauJPDQeVApYh5jcWA3HLiAR81mZhmuwKNPePwraviparzymMbuW4mpIGlf0R00qxMgd3PJaQJVuHrbhc1uWVT9qkq6hJWbUeNbMcZRcQVQaiI1z3tBEYorYncVXG1EtYjoNrWtU2NSjFFa0iqOg2VKBcpm+Y+1eWMNm6/ZF9p8+2R7NnvO15Ll4Ts679SmUZ576guDu2Gp0XW5PgNht/eNysXsxl5efauFv6fuusZGhe12GMxixuHRIfQKqNWtULl2ltKiSTVTqhp3KbTHFRM6iyMdJS6IxWJN1j5q9zgGt1dYeah7AeBwftZHSu91lQ3/LeUFiIw+ccl0EkQhhDBuHx3rlsvx21O8daIz2o5L02XuohpZFKVyFlcnZjSTbkFjJ6A9X0+atfIsnG4nvsb+YE+De99FBnt2WVhrImg8rm171PO4+KnnedNa1rdeA3uNbWXNyZg4t7pp+ml0E6dzzz0rv8Bw3qNeefjOjYnEBwMhNS6pvxPgsOLDOlfzOvghIcQ+VzY2Vpp5aVXYYDAtiaABfeU2PHc/9OJ8j5Ov9iMHCI20VxKhVOAtWOEjk555ZUqp02zzSTE1XUMRULN6rZEiI1ynudrIwiajeqG6q9tKXTl2mwrPzjNRAwnUnQK3HYtsbS4ricTjDK8vdoNApJtXnnpAuJJe81JQ2HriJ2wt0rVx4BAZ3nIYKDXQLqv4d5UY4zK/3pL34I39F48evKu4wOFaxgDdAAiEI2Xmoie6C6CtqimyW6AkxFlX+JUNrbXe4UWXisTSqjNj7UWTicUShRxx0tkehozWVvW5Qc+xVBeQajUIwM1XaTFkCi4rsziNueR24uNPACi2e0+YHZcf7WmleJCxuxsFGVOpunkYuS9ume9UzvSe+nihMXMmVKMTOhcnc2Qvc7R9mnfRpuQfH5BaOS5d7eS/uspXm7UA8qVJ8lt5xgmxxkkA7IqTwtahG+tB+6i7Dj68qxBl3B1vCnwVGOaIo3Ee9QgeLrDzVU2bhrbmnXBcxi86dNOwD3Gmw4m9XH5BGRRzcskunSZJlzYmWFzqd5WntKmGPuhWsstnqPO2+V3T7SkVFSYENpMTUST+zToD07RrVY0UTMaVKi5unsUhJVO6SgqdAqi6/NRldUEJgqnC5e3HlwMhaG+B+BXFdpX/hnOjJB2SRUaHmrc1xsmD2i0kAmovdcDneePndc1VuVx10yTHLLLVG5Lhzi8SK+6D8F7ThowxoaNAFwX8Pco2GbZFyu59sqo12/U+hPtgmdIg3Gt0xmKAiw+uqaVwQbsRRQdNVCGlTe8IadyYyKJddQ+yDkHipaA+FUW1gos3MtDzTQuTnM+/kPrq76mg+aMyZmxEAs7PZamNn9zhXwbUrZjZRgHJWOfl7QfIs7H4vZbXercRMsoxe3kLKmjBtOpY/lH/KnoUVXuurySb2UIvr3neOtSh8bmLpSdo9007vEiwtrxN1VFL3Lk6fRCCWtxQUHVTwQ122ec8XPZ5iWRtIFdu4rvArQkcLfNV9mMoLne0cKAaVUMqyr28zpHg7G04gnfVxIpXkV2UbQ0UaKK/DH7rhfI5v8YsanCbVTAV7B1CNkwdeydxsnbZDQp7fj6JKG2khtPGu6CZydJc2vYYqXapjokkpBcH/ABE91ebwe+PFJJC+xj2fsz/Jb4fRa4SSTk+yOifcmSQMolSSSUFBVlJJLTRNqy843eKSSaBl6cZmn/kRea6KT3T1uCSStc7JmT6HyQ3Z/wB+bxZ8ikkmhcf5NGf3P+XzQcv8p/8AgfkUkkafL0Jwf8tvgPoikklqx9PP5/yqcCkEklIT6OdR4JPSSSnnuEkkkgtf/9k="/>
          <p:cNvSpPr/>
          <p:nvPr/>
        </p:nvSpPr>
        <p:spPr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4" name="Google Shape;484;p59" descr="data:image/jpeg;base64,/9j/4AAQSkZJRgABAQAAAQABAAD/2wCEAAkGBhQSERUUEhQUFRUUGBQYFxUUFBQVFBgVFBQVFRcXFRQXHCYeFxkjGRQUHy8gIycpLCwsFR8xNTAqNSYrLCkBCQoKDgwOGg8PFykcHBwpKSkpLCkpKSkpLCkpLCkpLCkpKSkpKSkpKSwpKSkpKSkpKSksKTUpKSkpKSkpLCkpKf/AABEIAOEA4QMBIgACEQEDEQH/xAAbAAABBQEBAAAAAAAAAAAAAAAEAAECAwUGB//EAD0QAAEDAgMFBQYEBQMFAAAAAAEAAgMRIQQFMRJBUWHwBiJxgZETMqGxwdEUYuHxBzNCUnIjgpIVFjSisv/EABoBAAIDAQEAAAAAAAAAAAAAAAECAAMEBQb/xAAmEQEBAAICAgICAQUBAAAAAAAAAQIRAyESMQRBE1EyFCJCcYEV/9oADAMBAAIRAxEAPwDyRO0KvbUw9ZWiLGsVgaqfaJbRS6tPvGCS8KPtQqaFP7NT8aXln0t/EJfiSoCNSATTCE/LSMpKV09FLZTeML51ANUgxSDVIBH0UwanSonohsSolRSaFJ8RGoI8QR80EQAUgEgE4CAk1WAKACsaoMOApJgpAIJpW4Idh2XK+cKmS4BVV9r8fQ9qLwFig8KahGYWzlnyXweQqVcVSVWsJJJJRHEtjVjY0zFYF1tOSQYnonCcKIaieieiSgkAnonCcBRCaFIBKidC1ColROklE4CJwOBdK8Mbqd+4DeSqGNJIAuToOa7nIsoELL++6hcfk0ch80tppBuX5eyJoaxoFAKkAbR5k7yjg2ut0zWq9jKpDhJMohf70UZ5lja+tKoTE9kMO/RpYfyOI/8AU1C3GsVgbfTq33+CaA80zns6/DuNKvjpXbDTQXpR24EfX0ywvYDH8fquazbsTG+roT7N3DVh36f0+VuSYtcOE9Ubj8jmhrtNqBq5tx5jUeYCzwUA9FIVS82Vz0PMLKrP2v4700cC3uouEXQ+Xe4iwLqjNogoqmRGRYcuFgpnLDvSY4ZZeoXk5+Pj/lWdRJaP4IcCkrv6bNm/9Lg/bzyJXAIeMolq3KDgJwkE4CiHSSUgoJAJ0klEOnCinBS2UTp0xK0siyv20lx3G0LufBvn8kvoWr2XyfSZ4/wB/wDr6D14Lq42KqNot8OtyKYxJ7WyaWRsREQVbGq9gRgU5664KTR+6WzVWbNkxUQ1OBxSp8EgFEVvhrrQ+I5rn837GMkJMdI3629wnmOvPRdMG+PXLzU1ArynF5DNGdl7aHjqD4FCvyeQjReuT4ZrxRwBHPrmsXF5IW1LKkf2n3h4cfmj4S+1OfJyYTeE247LMoeB3rLVhy0VvdEucp4Z96o/gx9udn8/lvW9ChEGhSgma61qoR+JrqsTNZnsO3GbjdxWrHjknTmZcl5Mu66z2ATriP8Avd/9pSUP+LNxbSioyhaK6JyzvS2CGqSrDlLaUKklVRqm21EWbSRcqw5IqIntKW0qgro4iUtyhpjVmHgc9wa0Vc40A+/ALvcpwIijDBu1PF28oHsvk/s2e0eO+4eYbuHIn7LocJhbVO9VW7WYzR2R2RDTwThlfBXNbyUHZmjryVrEznUubD4KLXgOIPrrwrfzB8zwTAJiFVaW264qtj+CIpw+NUQqgiidoqp7/qnY0+qiKyOgpAppI+rclAn4fT5aIlvaTnVp1qov0qfNO9p6seCTW9306+SgMzG4Fr76O4jf4jesORpjfRwp1qF1T7fp14rPzPDB7b2I0dw/RPjlpk+R8ack3j1WDMzeEJi2VaVpAFtnChCHxOGroteNcHLDV1fbnPwaS1/wRST7ibyeeqQKiApUXO29XYtD0+0qgrYIC80aKlHZNJRNLiANStt2QiNoMhudy1uzvZgx/wCpJruCIzaOuvFNj37ZOXm1dYs3LcqZrSqOnyuMimyrMPRospTyUCOlP5Mv2zIMlj2qLZwOWMF6Cg6pzWflzS51BqflxXQwQblXnJi1cHnyXeV6ixgr4I9hFABoqA0DrhzVzDwCqb6KaQLJUUI9bkevVU7gSO4K8yDQeQ/TxTwlXgDeh8VD3gfAEUtapr6FwPIlNhzfvOJBtp3dQN1mjx14o6aAG3OoI1qPqiXaiCSnddrcVPDdU/Dy3VREc+42prw8qjTVVyYTabrRw0dc35jRw3EIUxOtXummuopyO9tONwoLQxJO7eqg86kcVY2WwDteO7wUwOviokqHtuRFq+BTONOfVVLY3jmnMVejqoBmnrrq6iHX63ppD14X4KDXjXrfxRKk4eqEmZXr6IiQ1QsxUoxnYrD1rQaXH2QIWs9CmDa8VbxZ66rm/O+N5z8mP/QiSI/BFJafKOL4ZPIIjVaOFyiR+jSuzwXZ6KIaVK0Yo9zQAsWnosvlT1I5fAdjibyHyXSYDKI4qBrb8UTJIGig1VsLaCp1R0zZ82WSyQ0C5/MH94Lbk0WBmIoQrcYze6Zlymx01BTipwMoKqzC4XbeHHRunM/ohlZO1vHhc7qD8owWw2pHedry4Ba0bKBCxoyIV+yzW7u3axxmE1Emx1v533fZWtjvYg1ruNTSl+SaS1BvIJodDTiro23BNBuA9OvJHSbQwuXsa6oFzvNz6nVansgRTd9kMGcaW+qIa5QKUOGDee69OG5TcVASVAI06spuZvRBLSvW7govHXXV0zZBoaXsAda9FO5hJNvRQFTTQ0Oh03aVqKHfav7KUndP5ee77jRRlZVtrEUIPAjT41VsHebWn6V3eRTSJtFp9FF3XXok1lDbQ7tw8FJ4txQsRU4UP6U5qFQajhrw3GynK1V7SA/RpXUHW7mgZDz6KJxD7W9fVAvciCEjlDbpv8EnFDYiRAL3O2l/1Jn9qZYntz+X4pJ/K/tk/puL9LNipUpZQ0W1UZZQ0IZneKbTDb+l+GZU7RRIfVVPdQUCUYRFfJosPGsq8BbTHb1lPbtPPJGAdke5HwYfh4KGGiWjFHRZ88t11uDi8Md33TNisisOygvrw/VRjCubDw3JWlJ2G2i06bJrxtShB4oyOAb7jmAVXG00RUbbJoSl+DaSC4VI0O/11UnYcf0WPA1I+4TSYhrRc+A1J8lS/GuLaxtc6u5pZoObnD5pgTcwtuLgm458R181ZFOCaUPmC35i6y34t7niENG0T3gSSGtA2ie7TvaCg0Lm8Vp4PB7A4k0qTx+g6upoEmwguBIFBpxqeut15HP1VrY1CQdeSMgKYo++R1r+6hANl7mi4r6B16etfUK1zfL58foq5H3a+gB90+BOldaA7J8kyU0zKO8bjnQXHjv505JDr5XU8VK1zDfSl63G8FAtxB0Ou+2o4/O3iEtFPEPqh3CnXXBX7VVRiilSBZZFRIfVWOeFVJooZQ4/D6oPEkkho1JAA5nT5omR1OuSjlorJtH+nT/I/YfPkjJus/NyeGFq3/oP5klq7aZaPCOL/Vcv7cnO+qIwraBUsjqjmDZCVZIi4UU9rcqmiqIjaACSgKmeTZbTeVTCwC3mU7Wl7q+i1sJlXFV55fTd8T49zvlfUCws/ZHw4VxWzgcmW1BlIpcKnt2Pxz7cxFg3Dd5qxjV1UeB2TQaIXGZQ0k2p4WRmwvHGIwKUh56/CtvVWzZZKKhhH+4fVQwuUzG79qxpQUHy3Jtk/Hv7Qhwe0buc7xOvCwoPQI6LLKEuaLu33J8q6DU0FqkneiX4BsdHA72ggmpvY/RaJxdBTZNKWI403lPJtJJJ6crluQiKV8nec5wAq+lQKlxAp/c41PgOC1Q3ij2QDeVYcOCEltg3DG+poCw/RKRoP3SmbsnklXrryVku2fLG43sLMKVQcjat36fEcuNVfO6rk+yK08+utyIAZYiDa+1Y38wb63r6qMbPW/w/ZFysrXl+4VNadeiWwdqi6vn6ISc3RBt8N6FmNUqT2Cmd4pi+yjIL9dBCyTGvJRLdKcxxmw0uOg3c+A80Rg8K6KONzz3n3LeFRVZDsQH4lod/LiIe7m4Xa1a0WJdM/adoNBwCaRl+RnjOOy+60/bJ1Z+GTK5xWPFCnluVZMaJ8NDW5StESiitdVOBkdsN0Gp+nijPYl9hYbz9lp4PLQBQBJllpv8AjfDvJ3l1FOBy0AWC6DBZdpVPgsLotnDQqn27ckxmonhcNbREmOngltUUXTkpyXZ2sBKrnaARVM2cByExeMDnGp0tRMG+xskQpdCyTgCqhicxFLLFx8UjwRUsZy98/b5p9BcpJ2CzztL32xs7xqC+mjWChJd8h4rUw+YAmlbHcuVkYx7hhowBt126a7G9znaknQV4rouz/ZIRPLtuRzaWa81DfPU+aPpXvyb0IqQjHReSshg2VJ5SU8rHx8NQsxsxHdIJ8KaeZW5iRxWNjHAePwuq50bPHcCvfyd6fZPt8ARzNPgK1PwVgi6+KrfZWsaDpLdamxNeKCmfwV8pQspS2irLjXrzVMzrFSdohnv9EEVOuNyxsxn2RbXRa00lB6rVyrsxHICZWhziKnavQfl3CnrqoPhcp088iAba5JNSeJK6vIYgQqe0HZpsMjTEO6402ak0PI8LH05rWybAbDb6lPhO3I+TjcLZl7HJK2iSt0x9OeEddUXh8NXXRD4XC0uSSea2MNEs+ef6d74vwpP7s52sghAFAFp4SLihYmUWlEqnV9CsOxFiSm9CAmiT5aDjRGCKlxg2ahCOx6yMwzdrdrdyXK5j23jiYO9tE7hcqyQmWo67M87awkk0AF1w5/iDFUkuNydx03Lis77TSYkmpow7gfmtjsB2W9vIJZR/psPdB/qd9gjGe5PR8hmfIz20gLdr3GHUN/ucOJQPavtOIIySbkWHErRzPGiNjibADyAC5jLOxEmYuE+ILmQ/0MFnOFfePCqfZL21P4ZZLJsvxM/vT0LRwYK08F6TEwBC4DCNjY1jRQNAAHICiNNgktW60mqZSolxKqklsktPjiDx8+5c9jZdeNVoZjLUrmc+zQRbN7uc0DxQns2f9sdAZbDl9kM9x8+tyjBJtjarrRSqrmBS4oLEuoKoqd6CkfXVRFRaQKlZ02JNaBGYubcsrETbILju0+qCLcPiA7EMadB3j5afG/8AtXZYPHADwv66X+i84y0SCQvcP5oBbXcytgedAD/uW87MnMFa348UZGjHKY4t7McU2SQtA9yhNt52qedPmpRRrKyG4c91y419P3W3thW43U04Pyp58ly2j7MpJ/bDopJv+MfhP2yYcNeq1YWaIaKNGxBYHs5REbQi2WVMQV7CoO1jJN5VWIxFrKUjLJfhhUIxGW/Lg81cKlWYXI4mD3Gkf4j7LZZhgq8Y8MaSdE8ulWU25LPuyWBc0udC1ruLO6fgjMlaxkYa1uy1oAAH15oOWYzyU0bVauBw4cSxumh8E6j3ekocsjxdS4bTAaU3EjeV0WEh2AGjQAAcgEHlUIiq1ooNy2WxJbdrpPGdlsqwNskG0U3upZSEtDyOWZipqBGYlyx8W5Le1+PUZeNnuV5p2szEyYljBowg+Z/RdxneJ2WkD3iaAcSbLjcZkZGKjJuS2rvEH9VMfanlu47XKSfZivWiLcqMKNlgHAfZPJKrWWq5igpnaq97rIWZ6iBZpaNqubxs/tJWRDvbRq8fkGvhWw9V1GX5aZnEu9xvC20eHgtvE5HA2MkRMadA4NaHWqfeAr620UWzguXpjSbD2jaBaRbQHQcNEH+CqauJPDQeVApYh5jcWA3HLiAR81mZhmuwKNPePwraviparzymMbuW4mpIGlf0R00qxMgd3PJaQJVuHrbhc1uWVT9qkq6hJWbUeNbMcZRcQVQaiI1z3tBEYorYncVXG1EtYjoNrWtU2NSjFFa0iqOg2VKBcpm+Y+1eWMNm6/ZF9p8+2R7NnvO15Ll4Ts679SmUZ576guDu2Gp0XW5PgNht/eNysXsxl5efauFv6fuusZGhe12GMxixuHRIfQKqNWtULl2ltKiSTVTqhp3KbTHFRM6iyMdJS6IxWJN1j5q9zgGt1dYeah7AeBwftZHSu91lQ3/LeUFiIw+ccl0EkQhhDBuHx3rlsvx21O8daIz2o5L02XuohpZFKVyFlcnZjSTbkFjJ6A9X0+atfIsnG4nvsb+YE+De99FBnt2WVhrImg8rm171PO4+KnnedNa1rdeA3uNbWXNyZg4t7pp+ml0E6dzzz0rv8Bw3qNeefjOjYnEBwMhNS6pvxPgsOLDOlfzOvghIcQ+VzY2Vpp5aVXYYDAtiaABfeU2PHc/9OJ8j5Ov9iMHCI20VxKhVOAtWOEjk555ZUqp02zzSTE1XUMRULN6rZEiI1ynudrIwiajeqG6q9tKXTl2mwrPzjNRAwnUnQK3HYtsbS4ricTjDK8vdoNApJtXnnpAuJJe81JQ2HriJ2wt0rVx4BAZ3nIYKDXQLqv4d5UY4zK/3pL34I39F48evKu4wOFaxgDdAAiEI2Xmoie6C6CtqimyW6AkxFlX+JUNrbXe4UWXisTSqjNj7UWTicUShRxx0tkehozWVvW5Qc+xVBeQajUIwM1XaTFkCi4rsziNueR24uNPACi2e0+YHZcf7WmleJCxuxsFGVOpunkYuS9ume9UzvSe+nihMXMmVKMTOhcnc2Qvc7R9mnfRpuQfH5BaOS5d7eS/uspXm7UA8qVJ8lt5xgmxxkkA7IqTwtahG+tB+6i7Dj68qxBl3B1vCnwVGOaIo3Ee9QgeLrDzVU2bhrbmnXBcxi86dNOwD3Gmw4m9XH5BGRRzcskunSZJlzYmWFzqd5WntKmGPuhWsstnqPO2+V3T7SkVFSYENpMTUST+zToD07RrVY0UTMaVKi5unsUhJVO6SgqdAqi6/NRldUEJgqnC5e3HlwMhaG+B+BXFdpX/hnOjJB2SRUaHmrc1xsmD2i0kAmovdcDneePndc1VuVx10yTHLLLVG5Lhzi8SK+6D8F7ThowxoaNAFwX8Pco2GbZFyu59sqo12/U+hPtgmdIg3Gt0xmKAiw+uqaVwQbsRRQdNVCGlTe8IadyYyKJddQ+yDkHipaA+FUW1gos3MtDzTQuTnM+/kPrq76mg+aMyZmxEAs7PZamNn9zhXwbUrZjZRgHJWOfl7QfIs7H4vZbXercRMsoxe3kLKmjBtOpY/lH/KnoUVXuurySb2UIvr3neOtSh8bmLpSdo9007vEiwtrxN1VFL3Lk6fRCCWtxQUHVTwQ122ec8XPZ5iWRtIFdu4rvArQkcLfNV9mMoLne0cKAaVUMqyr28zpHg7G04gnfVxIpXkV2UbQ0UaKK/DH7rhfI5v8YsanCbVTAV7B1CNkwdeydxsnbZDQp7fj6JKG2khtPGu6CZydJc2vYYqXapjokkpBcH/ABE91ebwe+PFJJC+xj2fsz/Jb4fRa4SSTk+yOifcmSQMolSSSUFBVlJJLTRNqy843eKSSaBl6cZmn/kRea6KT3T1uCSStc7JmT6HyQ3Z/wB+bxZ8ikkmhcf5NGf3P+XzQcv8p/8AgfkUkkafL0Jwf8tvgPoikklqx9PP5/yqcCkEklIT6OdR4JPSSSnnuEkkkgtf/9k="/>
          <p:cNvSpPr/>
          <p:nvPr/>
        </p:nvSpPr>
        <p:spPr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5" name="Google Shape;485;p59" descr="data:image/jpeg;base64,/9j/4AAQSkZJRgABAQAAAQABAAD/2wCEAAkGBhQSERUUEhQUFRUUGBQYFxUUFBQVFBgVFBQVFRcXFRQXHCYeFxkjGRQUHy8gIycpLCwsFR8xNTAqNSYrLCkBCQoKDgwOGg8PFykcHBwpKSkpLCkpKSkpLCkpLCkpLCkpKSkpKSkpKSwpKSkpKSkpKSksKTUpKSkpKSkpLCkpKf/AABEIAOEA4QMBIgACEQEDEQH/xAAbAAABBQEBAAAAAAAAAAAAAAAEAAECAwUGB//EAD0QAAEDAgMFBQYEBQMFAAAAAAEAAgMRIQQFMRJBUWHwBiJxgZETMqGxwdEUYuHxBzNCUnIjgpIVFjSisv/EABoBAAIDAQEAAAAAAAAAAAAAAAECAAMEBQb/xAAmEQEBAAICAgICAQUBAAAAAAAAAQIRAyESMQRBE1EyFCJCcYEV/9oADAMBAAIRAxEAPwDyRO0KvbUw9ZWiLGsVgaqfaJbRS6tPvGCS8KPtQqaFP7NT8aXln0t/EJfiSoCNSATTCE/LSMpKV09FLZTeML51ANUgxSDVIBH0UwanSonohsSolRSaFJ8RGoI8QR80EQAUgEgE4CAk1WAKACsaoMOApJgpAIJpW4Idh2XK+cKmS4BVV9r8fQ9qLwFig8KahGYWzlnyXweQqVcVSVWsJJJJRHEtjVjY0zFYF1tOSQYnonCcKIaieieiSgkAnonCcBRCaFIBKidC1ColROklE4CJwOBdK8Mbqd+4DeSqGNJIAuToOa7nIsoELL++6hcfk0ch80tppBuX5eyJoaxoFAKkAbR5k7yjg2ut0zWq9jKpDhJMohf70UZ5lja+tKoTE9kMO/RpYfyOI/8AU1C3GsVgbfTq33+CaA80zns6/DuNKvjpXbDTQXpR24EfX0ywvYDH8fquazbsTG+roT7N3DVh36f0+VuSYtcOE9Ubj8jmhrtNqBq5tx5jUeYCzwUA9FIVS82Vz0PMLKrP2v4700cC3uouEXQ+Xe4iwLqjNogoqmRGRYcuFgpnLDvSY4ZZeoXk5+Pj/lWdRJaP4IcCkrv6bNm/9Lg/bzyJXAIeMolq3KDgJwkE4CiHSSUgoJAJ0klEOnCinBS2UTp0xK0siyv20lx3G0LufBvn8kvoWr2XyfSZ4/wB/wDr6D14Lq42KqNot8OtyKYxJ7WyaWRsREQVbGq9gRgU5664KTR+6WzVWbNkxUQ1OBxSp8EgFEVvhrrQ+I5rn837GMkJMdI3629wnmOvPRdMG+PXLzU1ArynF5DNGdl7aHjqD4FCvyeQjReuT4ZrxRwBHPrmsXF5IW1LKkf2n3h4cfmj4S+1OfJyYTeE247LMoeB3rLVhy0VvdEucp4Z96o/gx9udn8/lvW9ChEGhSgma61qoR+JrqsTNZnsO3GbjdxWrHjknTmZcl5Mu66z2ATriP8Avd/9pSUP+LNxbSioyhaK6JyzvS2CGqSrDlLaUKklVRqm21EWbSRcqw5IqIntKW0qgro4iUtyhpjVmHgc9wa0Vc40A+/ALvcpwIijDBu1PF28oHsvk/s2e0eO+4eYbuHIn7LocJhbVO9VW7WYzR2R2RDTwThlfBXNbyUHZmjryVrEznUubD4KLXgOIPrrwrfzB8zwTAJiFVaW264qtj+CIpw+NUQqgiidoqp7/qnY0+qiKyOgpAppI+rclAn4fT5aIlvaTnVp1qov0qfNO9p6seCTW9306+SgMzG4Fr76O4jf4jesORpjfRwp1qF1T7fp14rPzPDB7b2I0dw/RPjlpk+R8ack3j1WDMzeEJi2VaVpAFtnChCHxOGroteNcHLDV1fbnPwaS1/wRST7ibyeeqQKiApUXO29XYtD0+0qgrYIC80aKlHZNJRNLiANStt2QiNoMhudy1uzvZgx/wCpJruCIzaOuvFNj37ZOXm1dYs3LcqZrSqOnyuMimyrMPRospTyUCOlP5Mv2zIMlj2qLZwOWMF6Cg6pzWflzS51BqflxXQwQblXnJi1cHnyXeV6ixgr4I9hFABoqA0DrhzVzDwCqb6KaQLJUUI9bkevVU7gSO4K8yDQeQ/TxTwlXgDeh8VD3gfAEUtapr6FwPIlNhzfvOJBtp3dQN1mjx14o6aAG3OoI1qPqiXaiCSnddrcVPDdU/Dy3VREc+42prw8qjTVVyYTabrRw0dc35jRw3EIUxOtXummuopyO9tONwoLQxJO7eqg86kcVY2WwDteO7wUwOviokqHtuRFq+BTONOfVVLY3jmnMVejqoBmnrrq6iHX63ppD14X4KDXjXrfxRKk4eqEmZXr6IiQ1QsxUoxnYrD1rQaXH2QIWs9CmDa8VbxZ66rm/O+N5z8mP/QiSI/BFJafKOL4ZPIIjVaOFyiR+jSuzwXZ6KIaVK0Yo9zQAsWnosvlT1I5fAdjibyHyXSYDKI4qBrb8UTJIGig1VsLaCp1R0zZ82WSyQ0C5/MH94Lbk0WBmIoQrcYze6Zlymx01BTipwMoKqzC4XbeHHRunM/ohlZO1vHhc7qD8owWw2pHedry4Ba0bKBCxoyIV+yzW7u3axxmE1Emx1v533fZWtjvYg1ruNTSl+SaS1BvIJodDTiro23BNBuA9OvJHSbQwuXsa6oFzvNz6nVansgRTd9kMGcaW+qIa5QKUOGDee69OG5TcVASVAI06spuZvRBLSvW7govHXXV0zZBoaXsAda9FO5hJNvRQFTTQ0Oh03aVqKHfav7KUndP5ee77jRRlZVtrEUIPAjT41VsHebWn6V3eRTSJtFp9FF3XXok1lDbQ7tw8FJ4txQsRU4UP6U5qFQajhrw3GynK1V7SA/RpXUHW7mgZDz6KJxD7W9fVAvciCEjlDbpv8EnFDYiRAL3O2l/1Jn9qZYntz+X4pJ/K/tk/puL9LNipUpZQ0W1UZZQ0IZneKbTDb+l+GZU7RRIfVVPdQUCUYRFfJosPGsq8BbTHb1lPbtPPJGAdke5HwYfh4KGGiWjFHRZ88t11uDi8Md33TNisisOygvrw/VRjCubDw3JWlJ2G2i06bJrxtShB4oyOAb7jmAVXG00RUbbJoSl+DaSC4VI0O/11UnYcf0WPA1I+4TSYhrRc+A1J8lS/GuLaxtc6u5pZoObnD5pgTcwtuLgm458R181ZFOCaUPmC35i6y34t7niENG0T3gSSGtA2ie7TvaCg0Lm8Vp4PB7A4k0qTx+g6upoEmwguBIFBpxqeut15HP1VrY1CQdeSMgKYo++R1r+6hANl7mi4r6B16etfUK1zfL58foq5H3a+gB90+BOldaA7J8kyU0zKO8bjnQXHjv505JDr5XU8VK1zDfSl63G8FAtxB0Ou+2o4/O3iEtFPEPqh3CnXXBX7VVRiilSBZZFRIfVWOeFVJooZQ4/D6oPEkkho1JAA5nT5omR1OuSjlorJtH+nT/I/YfPkjJus/NyeGFq3/oP5klq7aZaPCOL/Vcv7cnO+qIwraBUsjqjmDZCVZIi4UU9rcqmiqIjaACSgKmeTZbTeVTCwC3mU7Wl7q+i1sJlXFV55fTd8T49zvlfUCws/ZHw4VxWzgcmW1BlIpcKnt2Pxz7cxFg3Dd5qxjV1UeB2TQaIXGZQ0k2p4WRmwvHGIwKUh56/CtvVWzZZKKhhH+4fVQwuUzG79qxpQUHy3Jtk/Hv7Qhwe0buc7xOvCwoPQI6LLKEuaLu33J8q6DU0FqkneiX4BsdHA72ggmpvY/RaJxdBTZNKWI403lPJtJJJ6crluQiKV8nec5wAq+lQKlxAp/c41PgOC1Q3ij2QDeVYcOCEltg3DG+poCw/RKRoP3SmbsnklXrryVku2fLG43sLMKVQcjat36fEcuNVfO6rk+yK08+utyIAZYiDa+1Y38wb63r6qMbPW/w/ZFysrXl+4VNadeiWwdqi6vn6ISc3RBt8N6FmNUqT2Cmd4pi+yjIL9dBCyTGvJRLdKcxxmw0uOg3c+A80Rg8K6KONzz3n3LeFRVZDsQH4lod/LiIe7m4Xa1a0WJdM/adoNBwCaRl+RnjOOy+60/bJ1Z+GTK5xWPFCnluVZMaJ8NDW5StESiitdVOBkdsN0Gp+nijPYl9hYbz9lp4PLQBQBJllpv8AjfDvJ3l1FOBy0AWC6DBZdpVPgsLotnDQqn27ckxmonhcNbREmOngltUUXTkpyXZ2sBKrnaARVM2cByExeMDnGp0tRMG+xskQpdCyTgCqhicxFLLFx8UjwRUsZy98/b5p9BcpJ2CzztL32xs7xqC+mjWChJd8h4rUw+YAmlbHcuVkYx7hhowBt126a7G9znaknQV4rouz/ZIRPLtuRzaWa81DfPU+aPpXvyb0IqQjHReSshg2VJ5SU8rHx8NQsxsxHdIJ8KaeZW5iRxWNjHAePwuq50bPHcCvfyd6fZPt8ARzNPgK1PwVgi6+KrfZWsaDpLdamxNeKCmfwV8pQspS2irLjXrzVMzrFSdohnv9EEVOuNyxsxn2RbXRa00lB6rVyrsxHICZWhziKnavQfl3CnrqoPhcp088iAba5JNSeJK6vIYgQqe0HZpsMjTEO6402ak0PI8LH05rWybAbDb6lPhO3I+TjcLZl7HJK2iSt0x9OeEddUXh8NXXRD4XC0uSSea2MNEs+ef6d74vwpP7s52sghAFAFp4SLihYmUWlEqnV9CsOxFiSm9CAmiT5aDjRGCKlxg2ahCOx6yMwzdrdrdyXK5j23jiYO9tE7hcqyQmWo67M87awkk0AF1w5/iDFUkuNydx03Lis77TSYkmpow7gfmtjsB2W9vIJZR/psPdB/qd9gjGe5PR8hmfIz20gLdr3GHUN/ucOJQPavtOIIySbkWHErRzPGiNjibADyAC5jLOxEmYuE+ILmQ/0MFnOFfePCqfZL21P4ZZLJsvxM/vT0LRwYK08F6TEwBC4DCNjY1jRQNAAHICiNNgktW60mqZSolxKqklsktPjiDx8+5c9jZdeNVoZjLUrmc+zQRbN7uc0DxQns2f9sdAZbDl9kM9x8+tyjBJtjarrRSqrmBS4oLEuoKoqd6CkfXVRFRaQKlZ02JNaBGYubcsrETbILju0+qCLcPiA7EMadB3j5afG/8AtXZYPHADwv66X+i84y0SCQvcP5oBbXcytgedAD/uW87MnMFa348UZGjHKY4t7McU2SQtA9yhNt52qedPmpRRrKyG4c91y419P3W3thW43U04Pyp58ly2j7MpJ/bDopJv+MfhP2yYcNeq1YWaIaKNGxBYHs5REbQi2WVMQV7CoO1jJN5VWIxFrKUjLJfhhUIxGW/Lg81cKlWYXI4mD3Gkf4j7LZZhgq8Y8MaSdE8ulWU25LPuyWBc0udC1ruLO6fgjMlaxkYa1uy1oAAH15oOWYzyU0bVauBw4cSxumh8E6j3ekocsjxdS4bTAaU3EjeV0WEh2AGjQAAcgEHlUIiq1ooNy2WxJbdrpPGdlsqwNskG0U3upZSEtDyOWZipqBGYlyx8W5Le1+PUZeNnuV5p2szEyYljBowg+Z/RdxneJ2WkD3iaAcSbLjcZkZGKjJuS2rvEH9VMfanlu47XKSfZivWiLcqMKNlgHAfZPJKrWWq5igpnaq97rIWZ6iBZpaNqubxs/tJWRDvbRq8fkGvhWw9V1GX5aZnEu9xvC20eHgtvE5HA2MkRMadA4NaHWqfeAr620UWzguXpjSbD2jaBaRbQHQcNEH+CqauJPDQeVApYh5jcWA3HLiAR81mZhmuwKNPePwraviparzymMbuW4mpIGlf0R00qxMgd3PJaQJVuHrbhc1uWVT9qkq6hJWbUeNbMcZRcQVQaiI1z3tBEYorYncVXG1EtYjoNrWtU2NSjFFa0iqOg2VKBcpm+Y+1eWMNm6/ZF9p8+2R7NnvO15Ll4Ts679SmUZ576guDu2Gp0XW5PgNht/eNysXsxl5efauFv6fuusZGhe12GMxixuHRIfQKqNWtULl2ltKiSTVTqhp3KbTHFRM6iyMdJS6IxWJN1j5q9zgGt1dYeah7AeBwftZHSu91lQ3/LeUFiIw+ccl0EkQhhDBuHx3rlsvx21O8daIz2o5L02XuohpZFKVyFlcnZjSTbkFjJ6A9X0+atfIsnG4nvsb+YE+De99FBnt2WVhrImg8rm171PO4+KnnedNa1rdeA3uNbWXNyZg4t7pp+ml0E6dzzz0rv8Bw3qNeefjOjYnEBwMhNS6pvxPgsOLDOlfzOvghIcQ+VzY2Vpp5aVXYYDAtiaABfeU2PHc/9OJ8j5Ov9iMHCI20VxKhVOAtWOEjk555ZUqp02zzSTE1XUMRULN6rZEiI1ynudrIwiajeqG6q9tKXTl2mwrPzjNRAwnUnQK3HYtsbS4ricTjDK8vdoNApJtXnnpAuJJe81JQ2HriJ2wt0rVx4BAZ3nIYKDXQLqv4d5UY4zK/3pL34I39F48evKu4wOFaxgDdAAiEI2Xmoie6C6CtqimyW6AkxFlX+JUNrbXe4UWXisTSqjNj7UWTicUShRxx0tkehozWVvW5Qc+xVBeQajUIwM1XaTFkCi4rsziNueR24uNPACi2e0+YHZcf7WmleJCxuxsFGVOpunkYuS9ume9UzvSe+nihMXMmVKMTOhcnc2Qvc7R9mnfRpuQfH5BaOS5d7eS/uspXm7UA8qVJ8lt5xgmxxkkA7IqTwtahG+tB+6i7Dj68qxBl3B1vCnwVGOaIo3Ee9QgeLrDzVU2bhrbmnXBcxi86dNOwD3Gmw4m9XH5BGRRzcskunSZJlzYmWFzqd5WntKmGPuhWsstnqPO2+V3T7SkVFSYENpMTUST+zToD07RrVY0UTMaVKi5unsUhJVO6SgqdAqi6/NRldUEJgqnC5e3HlwMhaG+B+BXFdpX/hnOjJB2SRUaHmrc1xsmD2i0kAmovdcDneePndc1VuVx10yTHLLLVG5Lhzi8SK+6D8F7ThowxoaNAFwX8Pco2GbZFyu59sqo12/U+hPtgmdIg3Gt0xmKAiw+uqaVwQbsRRQdNVCGlTe8IadyYyKJddQ+yDkHipaA+FUW1gos3MtDzTQuTnM+/kPrq76mg+aMyZmxEAs7PZamNn9zhXwbUrZjZRgHJWOfl7QfIs7H4vZbXercRMsoxe3kLKmjBtOpY/lH/KnoUVXuurySb2UIvr3neOtSh8bmLpSdo9007vEiwtrxN1VFL3Lk6fRCCWtxQUHVTwQ122ec8XPZ5iWRtIFdu4rvArQkcLfNV9mMoLne0cKAaVUMqyr28zpHg7G04gnfVxIpXkV2UbQ0UaKK/DH7rhfI5v8YsanCbVTAV7B1CNkwdeydxsnbZDQp7fj6JKG2khtPGu6CZydJc2vYYqXapjokkpBcH/ABE91ebwe+PFJJC+xj2fsz/Jb4fRa4SSTk+yOifcmSQMolSSSUFBVlJJLTRNqy843eKSSaBl6cZmn/kRea6KT3T1uCSStc7JmT6HyQ3Z/wB+bxZ8ikkmhcf5NGf3P+XzQcv8p/8AgfkUkkafL0Jwf8tvgPoikklqx9PP5/yqcCkEklIT6OdR4JPSSSnnuEkkkgtf/9k="/>
          <p:cNvSpPr/>
          <p:nvPr/>
        </p:nvSpPr>
        <p:spPr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86" name="Google Shape;486;p59" descr="http://t2.gstatic.com/images?q=tbn:ANd9GcRq4EX1L63CcDYvedQ2LBKoiecPIyuBvQi5NnwVABpgVK1I3AbL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3810000"/>
            <a:ext cx="3124200" cy="249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terms:</a:t>
            </a:r>
            <a:endParaRPr/>
          </a:p>
        </p:txBody>
      </p:sp>
      <p:sp>
        <p:nvSpPr>
          <p:cNvPr id="492" name="Google Shape;492;p60"/>
          <p:cNvSpPr txBox="1"/>
          <p:nvPr/>
        </p:nvSpPr>
        <p:spPr>
          <a:xfrm>
            <a:off x="457200" y="1447800"/>
            <a:ext cx="37338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Modeling</a:t>
            </a:r>
            <a:r>
              <a:rPr lang="en-US"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building up of soft material to make a sculpture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3" name="Google Shape;493;p60"/>
          <p:cNvSpPr txBox="1"/>
          <p:nvPr/>
        </p:nvSpPr>
        <p:spPr>
          <a:xfrm>
            <a:off x="457200" y="4572000"/>
            <a:ext cx="44196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Carving</a:t>
            </a:r>
            <a:r>
              <a:rPr lang="en-US"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removing unwanted clay with tools to shape sculpture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94" name="Google Shape;494;p60" descr="http://t1.gstatic.com/images?q=tbn:ANd9GcRWP_HZudrjOfOd_5faZj_Tc3xldDQahTK2VuBcr4gxtTMRyiv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1295400"/>
            <a:ext cx="3657600" cy="240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60" descr="http://t1.gstatic.com/images?q=tbn:ANd9GcQjl45YCYpqOu-yUj8iRWR0y-T7kjX4600Yn3EsgwXcltSxYi1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5400" y="4114800"/>
            <a:ext cx="3621638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Stages of Clay - Facts</a:t>
            </a:r>
            <a:endParaRPr/>
          </a:p>
        </p:txBody>
      </p:sp>
      <p:sp>
        <p:nvSpPr>
          <p:cNvPr id="501" name="Google Shape;501;p61"/>
          <p:cNvSpPr txBox="1"/>
          <p:nvPr/>
        </p:nvSpPr>
        <p:spPr>
          <a:xfrm>
            <a:off x="228600" y="1219200"/>
            <a:ext cx="86868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Clay begins to dry when air touches the surface, causing water to evaporate.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Wrapping wet clay in plastic is the best way to keep from drying out. </a:t>
            </a: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projects are to be left for more than 1-2 days, a small wet paper towel may be added inside the plastic bag to keep inside of bag moist.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clay dries, it shrinks </a:t>
            </a:r>
            <a:r>
              <a:rPr lang="en-US" sz="2400" u="sng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up to</a:t>
            </a:r>
            <a:r>
              <a:rPr lang="en-US" sz="2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13% of its original size.</a:t>
            </a:r>
            <a:endParaRPr sz="24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Stages of Clay</a:t>
            </a:r>
            <a:endParaRPr/>
          </a:p>
        </p:txBody>
      </p:sp>
      <p:sp>
        <p:nvSpPr>
          <p:cNvPr id="507" name="Google Shape;507;p62"/>
          <p:cNvSpPr txBox="1">
            <a:spLocks noGrp="1"/>
          </p:cNvSpPr>
          <p:nvPr>
            <p:ph type="body" idx="1"/>
          </p:nvPr>
        </p:nvSpPr>
        <p:spPr>
          <a:xfrm>
            <a:off x="228600" y="1676400"/>
            <a:ext cx="4724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mic Sans MS"/>
              <a:buChar char="•"/>
            </a:pPr>
            <a:r>
              <a:rPr lang="en-US" sz="2400" b="1">
                <a:solidFill>
                  <a:srgbClr val="FFFF00"/>
                </a:solidFill>
              </a:rPr>
              <a:t>Plastic</a:t>
            </a:r>
            <a:r>
              <a:rPr lang="en-US" sz="2400">
                <a:solidFill>
                  <a:srgbClr val="00CC00"/>
                </a:solidFill>
              </a:rPr>
              <a:t>: soft/pliable clay. Best for building/modeling</a:t>
            </a:r>
            <a:endParaRPr sz="2400">
              <a:solidFill>
                <a:srgbClr val="00CC00"/>
              </a:solidFill>
            </a:endParaRPr>
          </a:p>
          <a:p>
            <a:pPr marL="342900" lvl="0" indent="-1905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mic Sans MS"/>
              <a:buChar char="•"/>
            </a:pPr>
            <a:r>
              <a:rPr lang="en-US" sz="2400" b="1">
                <a:solidFill>
                  <a:srgbClr val="FFFF00"/>
                </a:solidFill>
              </a:rPr>
              <a:t>Leather hard (Greenware):</a:t>
            </a:r>
            <a:r>
              <a:rPr lang="en-US" sz="2400">
                <a:solidFill>
                  <a:srgbClr val="FFFF00"/>
                </a:solidFill>
              </a:rPr>
              <a:t>  </a:t>
            </a:r>
            <a:r>
              <a:rPr lang="en-US" sz="2400">
                <a:solidFill>
                  <a:srgbClr val="00CC00"/>
                </a:solidFill>
              </a:rPr>
              <a:t>clay is dry enough to</a:t>
            </a:r>
            <a:r>
              <a:rPr lang="en-US" sz="2100">
                <a:solidFill>
                  <a:srgbClr val="00CC00"/>
                </a:solidFill>
              </a:rPr>
              <a:t> </a:t>
            </a:r>
            <a:r>
              <a:rPr lang="en-US" sz="2400">
                <a:solidFill>
                  <a:srgbClr val="00CC00"/>
                </a:solidFill>
              </a:rPr>
              <a:t>maintain form but can still be smoothed, </a:t>
            </a:r>
            <a:r>
              <a:rPr lang="en-US" sz="2400">
                <a:solidFill>
                  <a:srgbClr val="00B0F0"/>
                </a:solidFill>
              </a:rPr>
              <a:t>carved, and added to</a:t>
            </a:r>
            <a:endParaRPr/>
          </a:p>
          <a:p>
            <a:pPr marL="342900" lvl="0" indent="-1905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>
              <a:solidFill>
                <a:srgbClr val="00CC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mic Sans MS"/>
              <a:buChar char="•"/>
            </a:pPr>
            <a:r>
              <a:rPr lang="en-US" sz="2400" b="1">
                <a:solidFill>
                  <a:srgbClr val="FFFF00"/>
                </a:solidFill>
              </a:rPr>
              <a:t>Bone dry (Greenware):</a:t>
            </a:r>
            <a:r>
              <a:rPr lang="en-US" sz="2400">
                <a:solidFill>
                  <a:srgbClr val="FFFF00"/>
                </a:solidFill>
              </a:rPr>
              <a:t>  </a:t>
            </a:r>
            <a:r>
              <a:rPr lang="en-US" sz="2400">
                <a:solidFill>
                  <a:srgbClr val="00CC00"/>
                </a:solidFill>
              </a:rPr>
              <a:t>clay has dried as much as possible before first firing and is extremely brittle / fragile!!</a:t>
            </a:r>
            <a:endParaRPr sz="2400">
              <a:solidFill>
                <a:srgbClr val="00CC00"/>
              </a:solidFill>
            </a:endParaRPr>
          </a:p>
        </p:txBody>
      </p:sp>
      <p:pic>
        <p:nvPicPr>
          <p:cNvPr id="508" name="Google Shape;508;p62" descr="http://2.bp.blogspot.com/_oGj_2cGDEE8/TSkhDLJuMpI/AAAAAAAACVw/riBEr_wa7Rw/s1600/dogeared%2Bclay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1219200"/>
            <a:ext cx="2590800" cy="1746098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62" descr="data:image/jpeg;base64,/9j/4AAQSkZJRgABAQAAAQABAAD/2wBDAAkGBwgHBgkIBwgKCgkLDRYPDQwMDRsUFRAWIB0iIiAdHx8kKDQsJCYxJx8fLT0tMTU3Ojo6Iys/RD84QzQ5Ojf/2wBDAQoKCg0MDRoPDxo3JR8lNzc3Nzc3Nzc3Nzc3Nzc3Nzc3Nzc3Nzc3Nzc3Nzc3Nzc3Nzc3Nzc3Nzc3Nzc3Nzc3Nzf/wAARCACQAHADASIAAhEBAxEB/8QAGwAAAQUBAQAAAAAAAAAAAAAABAECAwUGBwD/xAA4EAACAQMDAgQDBgQGAwAAAAABAgMABBEFEiExQQYiUWETcZEUMlKBobGS0eHwFiMlQmKCQ1OT/8QAGQEAAwEBAQAAAAAAAAAAAAAAAQIDAAQF/8QAIREAAgIBBQEAAwAAAAAAAAAAAAECETEDEhMhQVEiQmH/2gAMAwEAAhEDEQA/ANmqU8JTwtPC1AuRhaXbUmKXFAJGFprSxISGkQEerVOBz0rn2v3F5pOoSxy5ZGJdG/EppZNpBSs3H2i3/wDdH/FThNAekqfxVzH/ABCc+eOlHiKLulJyMfYjp4kiPSRD/wBhThtPQg/I1y0+JYlHlUg/M09PFaDsaHI/geM6hivYrmi+Lsfd3VKnjGTsX+tbk/huM6LikIrFab4mvby5hhhBZncDBHbvW3I5qkZWLKNHgKcBSCnjpTkxAKXFeFLQCJiqPxlYJeaNJJs3SwedT3x3q9qG9kihtJZJwTEFO4DuDxQeDI4ncQMCdvSgpEI7Vd3sJV22xsVzxzziqyRsHzFh7EVAumBZJ7n60o/P61MzqerL9Kb5fVa1jo8hPHWi4BkjrQygeo+tGWkbM4Ckkk4AHegY6N4I0lbe0+3yqfiy5Eeey+v51p8VBpkckWnW0cwCyJEqsB2OKJxV0qRzt2zwpwpBTgKcQ8K9SivYoBPVDd263VrLA5IWRSMjt71PSFcjBrGOS3t2tvcyQzqrbGK7h0OKiM9hKMM6j2J/nU+sQxJezxsOFkYBl5zzVPNaRt911P54qDKoMks7KTkNGflih2021JwrqPzoFrKTPk5+RBqFra5B5V6Wh0HnTFB8si/xUfon+majBdOElWJ92wt1rPlJlPIb6GrvwvbrdaxZwzqTG8oBB7j0rD+HYLaZbi3inUECRAwB64IqXFKAAMAYA6AV6ug5RopwpBThTCiivV4UtAJ6gtYvV0+wkmJ8+NqD1NHVivGN/NNdC3t2BSH7w9W70snQUrM86LMSxO4nupz+lQPZI3Rh+1PMiE5mtWU/iT+le+JbkYW5mj9m5/eolECPp2egB+RFQSafIDxn61Y+U/dvx+aqaZJ5Rk6hEP8AoKVjorGs5QOc/WitLZ7G8iuRtzE4YflTZpIskNfu3tHGKjj2lgUhmkx0aVsClKZOzQSpcQpNEwZHUMCKfWd8FX5n042shTfB0C91P9a0Wa6ou1ZyyVOhjOka5dlUepOKCn1eFDiJGl9SOBVDcXGPPcyl2/5VV3utpAjMOAOgzU3qFo6P03dhfQ3sZaI4ZThlPUUXXNrHWjHdJLA+JB19CPQ+1bjSdVh1GI7PLKo88fp7j2poT3dCamk49rARqN0LKxmuT/41JHue1c1uLjZsdwzO7eYj36mtj4xnxYx2/wAREEj5JY9h/U1kbm0MihoJYpdo5Cnn6UsxYCtgcsF+fQ1FNhVOFbgfOhdRiWdQsmSuemcVNAxNugySQMcmp5KCQqs0W4qAehBQcU828QGSF/8AmKGt5SshA7j17io9T3yxKm5gpbnBxQtBCWjQcp+igULHPBO7fBkMmw4JJPBp9scQjJHBxxQiKkNw+0cE0HQ6Lzw7qX2TVInPlRX2SD/i3H8jXSd1ceLbblT2cbTXUdNuTPp9tKfvNGpPzxVNNk9RenLr7W3lchWOKprq8+MCH8wI6Z6ULDdyo5aLHPtmp1lEq5lt4yT3XymiopZOiW6vxJ7O9EQOc59a0+najcWskVwCqshzgc5HcGsna2NxPPmzhllRfM2F+4Peru0t57iMmIM2B2GcVpUnaNCW5VItvEesRalrAmtp/i2piQREZAHJ3DnvmgZJGW43xsQR0NMvNLOm6XBMZA4Rxk7Tkbj6VAxYNsbKv7jrQlZzRoMuZVYZ75ya9aSBofKOjHpQsxxGrj5E/wB/OnWcgQyKeh5/Sl/YbwUELMc9mp915o2Az60PcuFnJ9QDxU+4OgOeopV6g+kNuwOeeozUV2QrK6/nUcTbJABnOcUt0Q8TY4A55FYZZHTPujDehBro/hyUvotsScnBH61zOMl7Vs9QK33hKXdokWexNNDIJnH4JwgA2k0XaXatKEZCDnGMdKcNIvkcD7JOjZxkKa1mj6IyXEd5ewGW4A5J7+hPqfenm40W3NBXhuwmgmW8VmiUrgoR94e9XDTQ2YOxQqZLYAAGflSSi42n4cTE+1Zu+lujcfAaNhI3ABqO5IjK27ZFquqFGbe5O5vKB71XLOQyLI28/wC0uScc/tQOtboLowSEEo3UGhnnJVGz0NV7fYqSRqAPiJJATgsOCaHtGO5geoGD+VC2t06ja3PlKq3da9ZSkXBQnkgkH1pXkywEXpHxEPzFSRtmMZ6dqiveVVh1BqS3O6HBGcGl9CCTELMffmpZSWGBjBHpUd4pVlbHHSnx8xqawyI7IAIyfvWj0HVJLSyWNV8nUtjOD0rOWw2zyD++tWmnRb4WGM7X6d/ypW6GouI9QBK8YyfoKVb5cY3ru4wM9KxqajjBD5pzassZ4mRM8kN1qnYyo2Md+N2N3Y96h1S5jkgWRwMwsHVj2NY861Ep3fFzj0BNPbVXvYsDiM8k460WnQ1Jg3ilSbz4pOd5yDVfFkpyO9WWqSJcaeqk+eM5Bx1oK2IMfHORT30cyXZdWkYZBkelNjQJdgdg3FTWQDxIw7rTbhdlwp+RqTyFBM8RMTDviorIscjPUUWPMBk9aCh8lyyZ74oGWCS9QmEn0NRW+Pg8+tTzjMbAntQ1qRsI9DQYyweUYunwOoq0sYWdC8TecMcD1qpeXbchACXYAKPU1p9Mtz9n2uuHB/XrU5MdHL5b0hcRHn1xQe9iSTyfU1JHA27BBzRq6eQAXOAa9O4xOVb5A9uN/WrzTbfKlM4yM0NbaU4OQGK+oH7VprLSo4rYOud55DBuf79q59Wawi8G0qZTXVq6qwKlozyeOlDW+l3CrvhIZD0BrYLp7/DUujYbHKj9x2p0OkDB+ExUn8P8qitSWDNIzFtPLajZKjIueCRx9alubgyFSvmx6Vqhp9wBho45R08wwaYdFtpM/E08Z9VYCtYpRRXa7FyGyO+KgknVbveh4PX2q/fw3aSHiOeMegl4ry+F9PGNyyMfQOW/atuRihl1CFAdx/ahrWaeUlbSB5CTwzDAFbC28NWiuGS0VQOdz8mrSK1tbdtkaqz/AIR60HL4hkZ3SfD7Ryfa7198h6Z/2+1X8KYm2AHavLE9zTpv81BuyB2wenyprzCNSqKxdj36mkq+2az/2Q=="/>
          <p:cNvSpPr/>
          <p:nvPr/>
        </p:nvSpPr>
        <p:spPr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10" name="Google Shape;510;p62" descr="http://www.ceramicindustry.com/CI/2005/03/Files/Images/122232.jp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2600" y="3124200"/>
            <a:ext cx="1333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2" descr="http://3.bp.blogspot.com/-m8110n6O6Dc/UMs14o8npKI/AAAAAAAAACE/UGcgE8Wtlx8/s1600/100_0209.JPG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l="14952" t="26564" r="7788" b="10346"/>
          <a:stretch/>
        </p:blipFill>
        <p:spPr>
          <a:xfrm>
            <a:off x="5333999" y="4953000"/>
            <a:ext cx="2735179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Stages of Clay</a:t>
            </a:r>
            <a:endParaRPr/>
          </a:p>
        </p:txBody>
      </p:sp>
      <p:sp>
        <p:nvSpPr>
          <p:cNvPr id="517" name="Google Shape;517;p63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4343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>
              <a:solidFill>
                <a:srgbClr val="00CC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mic Sans MS"/>
              <a:buChar char="•"/>
            </a:pPr>
            <a:r>
              <a:rPr lang="en-US" sz="2400" b="1">
                <a:solidFill>
                  <a:srgbClr val="FFFF00"/>
                </a:solidFill>
              </a:rPr>
              <a:t>Bisque (Bisqueware):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00CC00"/>
                </a:solidFill>
              </a:rPr>
              <a:t>first firing where all remaining water molecules are released from the clay transforming it into ceramic </a:t>
            </a:r>
            <a:r>
              <a:rPr lang="en-US" sz="2400"/>
              <a:t>(Why are air bubbles dangerous during a bisque fire?)</a:t>
            </a:r>
            <a:endParaRPr/>
          </a:p>
          <a:p>
            <a:pPr marL="342900" lvl="0" indent="-1905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mic Sans MS"/>
              <a:buChar char="•"/>
            </a:pPr>
            <a:r>
              <a:rPr lang="en-US" sz="2400" b="1">
                <a:solidFill>
                  <a:srgbClr val="FFFF00"/>
                </a:solidFill>
              </a:rPr>
              <a:t>Glazed (Glazeware):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00CC00"/>
                </a:solidFill>
              </a:rPr>
              <a:t>second firing where glaze has melted onto the ceramic surface making it non-porous / waterproof</a:t>
            </a:r>
            <a:endParaRPr sz="2400">
              <a:solidFill>
                <a:srgbClr val="00CC00"/>
              </a:solidFill>
            </a:endParaRPr>
          </a:p>
        </p:txBody>
      </p:sp>
      <p:pic>
        <p:nvPicPr>
          <p:cNvPr id="518" name="Google Shape;518;p63" descr="http://1.bp.blogspot.com/-77qVwSBcUeg/Tjt6s9y9wgI/AAAAAAAAABI/5lBS6EZCv3A/s1600/Bisque+Ware+1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990600"/>
            <a:ext cx="4352925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63" descr="http://4.bp.blogspot.com/-iPZ-dOHFFs0/UF6EmsNBggI/AAAAAAAAAKw/g1p1VnXWHAQ/s1600/goup+pic+cups+crop+sml.jp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9200" y="4343400"/>
            <a:ext cx="3133725" cy="233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Timeline of clay body...</a:t>
            </a:r>
            <a:endParaRPr/>
          </a:p>
        </p:txBody>
      </p:sp>
      <p:sp>
        <p:nvSpPr>
          <p:cNvPr id="525" name="Google Shape;525;p64"/>
          <p:cNvSpPr txBox="1"/>
          <p:nvPr/>
        </p:nvSpPr>
        <p:spPr>
          <a:xfrm>
            <a:off x="457200" y="1524000"/>
            <a:ext cx="2895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Plastic Stage (Building)</a:t>
            </a:r>
            <a:endParaRPr/>
          </a:p>
        </p:txBody>
      </p:sp>
      <p:cxnSp>
        <p:nvCxnSpPr>
          <p:cNvPr id="526" name="Google Shape;526;p64"/>
          <p:cNvCxnSpPr/>
          <p:nvPr/>
        </p:nvCxnSpPr>
        <p:spPr>
          <a:xfrm>
            <a:off x="2209800" y="1828800"/>
            <a:ext cx="533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27" name="Google Shape;527;p64"/>
          <p:cNvSpPr txBox="1"/>
          <p:nvPr/>
        </p:nvSpPr>
        <p:spPr>
          <a:xfrm>
            <a:off x="2971800" y="1524000"/>
            <a:ext cx="16764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Leather hard</a:t>
            </a:r>
            <a:endParaRPr/>
          </a:p>
        </p:txBody>
      </p:sp>
      <p:sp>
        <p:nvSpPr>
          <p:cNvPr id="528" name="Google Shape;528;p64"/>
          <p:cNvSpPr txBox="1"/>
          <p:nvPr/>
        </p:nvSpPr>
        <p:spPr>
          <a:xfrm>
            <a:off x="6477000" y="1600200"/>
            <a:ext cx="2895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000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lang="en-US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Firing (Bisque Firing)</a:t>
            </a:r>
            <a:endParaRPr/>
          </a:p>
        </p:txBody>
      </p:sp>
      <p:sp>
        <p:nvSpPr>
          <p:cNvPr id="529" name="Google Shape;529;p64"/>
          <p:cNvSpPr txBox="1"/>
          <p:nvPr/>
        </p:nvSpPr>
        <p:spPr>
          <a:xfrm>
            <a:off x="6477000" y="3429000"/>
            <a:ext cx="16764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Glaze ware!!</a:t>
            </a:r>
            <a:endParaRPr/>
          </a:p>
        </p:txBody>
      </p:sp>
      <p:cxnSp>
        <p:nvCxnSpPr>
          <p:cNvPr id="530" name="Google Shape;530;p64"/>
          <p:cNvCxnSpPr/>
          <p:nvPr/>
        </p:nvCxnSpPr>
        <p:spPr>
          <a:xfrm rot="10800000" flipH="1">
            <a:off x="4038600" y="1828800"/>
            <a:ext cx="455612" cy="28576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31" name="Google Shape;531;p64"/>
          <p:cNvSpPr txBox="1"/>
          <p:nvPr/>
        </p:nvSpPr>
        <p:spPr>
          <a:xfrm>
            <a:off x="4724400" y="1600200"/>
            <a:ext cx="16764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Bone Dry</a:t>
            </a:r>
            <a:endParaRPr/>
          </a:p>
        </p:txBody>
      </p:sp>
      <p:cxnSp>
        <p:nvCxnSpPr>
          <p:cNvPr id="532" name="Google Shape;532;p64"/>
          <p:cNvCxnSpPr>
            <a:endCxn id="531" idx="3"/>
          </p:cNvCxnSpPr>
          <p:nvPr/>
        </p:nvCxnSpPr>
        <p:spPr>
          <a:xfrm rot="10800000" flipH="1">
            <a:off x="6021300" y="1800225"/>
            <a:ext cx="379500" cy="285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33" name="Google Shape;533;p64"/>
          <p:cNvCxnSpPr/>
          <p:nvPr/>
        </p:nvCxnSpPr>
        <p:spPr>
          <a:xfrm>
            <a:off x="2286000" y="3657600"/>
            <a:ext cx="3810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34" name="Google Shape;534;p64"/>
          <p:cNvSpPr txBox="1"/>
          <p:nvPr/>
        </p:nvSpPr>
        <p:spPr>
          <a:xfrm>
            <a:off x="533400" y="3429000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Bisque ware</a:t>
            </a:r>
            <a:endParaRPr/>
          </a:p>
        </p:txBody>
      </p:sp>
      <p:cxnSp>
        <p:nvCxnSpPr>
          <p:cNvPr id="535" name="Google Shape;535;p64"/>
          <p:cNvCxnSpPr/>
          <p:nvPr/>
        </p:nvCxnSpPr>
        <p:spPr>
          <a:xfrm>
            <a:off x="5867400" y="3657600"/>
            <a:ext cx="533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36" name="Google Shape;536;p64"/>
          <p:cNvSpPr txBox="1"/>
          <p:nvPr/>
        </p:nvSpPr>
        <p:spPr>
          <a:xfrm>
            <a:off x="2819400" y="3429000"/>
            <a:ext cx="3352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000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nd</a:t>
            </a:r>
            <a:r>
              <a:rPr lang="en-US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Firing (Glaze Firing)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5"/>
          <p:cNvSpPr txBox="1">
            <a:spLocks noGrp="1"/>
          </p:cNvSpPr>
          <p:nvPr>
            <p:ph type="title"/>
          </p:nvPr>
        </p:nvSpPr>
        <p:spPr>
          <a:xfrm>
            <a:off x="1524000" y="76200"/>
            <a:ext cx="617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Decorating Methods</a:t>
            </a:r>
            <a:endParaRPr/>
          </a:p>
        </p:txBody>
      </p:sp>
      <p:sp>
        <p:nvSpPr>
          <p:cNvPr id="542" name="Google Shape;542;p6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2438400" cy="49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2000"/>
              <a:buFont typeface="Comic Sans MS"/>
              <a:buChar char="•"/>
            </a:pPr>
            <a:r>
              <a:rPr lang="en-US" sz="2000" b="1">
                <a:solidFill>
                  <a:srgbClr val="00CC00"/>
                </a:solidFill>
              </a:rPr>
              <a:t>Glaze</a:t>
            </a:r>
            <a:r>
              <a:rPr lang="en-US" sz="2000">
                <a:solidFill>
                  <a:srgbClr val="00CC00"/>
                </a:solidFill>
              </a:rPr>
              <a:t>: a glass coating that is specially made to stick onto ceramic surfaces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endParaRPr sz="200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endParaRPr sz="200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endParaRPr sz="200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endParaRPr sz="200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C00"/>
              </a:buClr>
              <a:buSzPts val="2000"/>
              <a:buFont typeface="Comic Sans MS"/>
              <a:buChar char="•"/>
            </a:pPr>
            <a:r>
              <a:rPr lang="en-US" sz="2000" b="1">
                <a:solidFill>
                  <a:srgbClr val="00CC00"/>
                </a:solidFill>
              </a:rPr>
              <a:t>Under glaze</a:t>
            </a:r>
            <a:r>
              <a:rPr lang="en-US" sz="2000">
                <a:solidFill>
                  <a:srgbClr val="00CC00"/>
                </a:solidFill>
              </a:rPr>
              <a:t>: colored slips applied beneath a glaze layer</a:t>
            </a:r>
            <a:endParaRPr/>
          </a:p>
        </p:txBody>
      </p:sp>
      <p:sp>
        <p:nvSpPr>
          <p:cNvPr id="543" name="Google Shape;543;p65"/>
          <p:cNvSpPr txBox="1">
            <a:spLocks noGrp="1"/>
          </p:cNvSpPr>
          <p:nvPr>
            <p:ph type="body" idx="2"/>
          </p:nvPr>
        </p:nvSpPr>
        <p:spPr>
          <a:xfrm>
            <a:off x="4724400" y="914400"/>
            <a:ext cx="4191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•"/>
            </a:pPr>
            <a:r>
              <a:rPr lang="en-US" sz="2000" b="1"/>
              <a:t>Stain</a:t>
            </a:r>
            <a:r>
              <a:rPr lang="en-US" sz="2000"/>
              <a:t>: raw pigments, can be water or acrylic based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•"/>
            </a:pPr>
            <a:r>
              <a:rPr lang="en-US" sz="2000" b="1"/>
              <a:t>Burnishing</a:t>
            </a:r>
            <a:r>
              <a:rPr lang="en-US" sz="2000"/>
              <a:t>:  rearranging and compressing clay particles by rubbing the surface of a clay object until it becomes glossy 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endParaRPr sz="2000">
              <a:solidFill>
                <a:srgbClr val="00CC00"/>
              </a:solidFill>
            </a:endParaRPr>
          </a:p>
        </p:txBody>
      </p:sp>
      <p:pic>
        <p:nvPicPr>
          <p:cNvPr id="544" name="Google Shape;544;p65" descr="glazes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219200"/>
            <a:ext cx="2049463" cy="18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5" descr="slide1"/>
          <p:cNvPicPr preferRelativeResize="0"/>
          <p:nvPr/>
        </p:nvPicPr>
        <p:blipFill rotWithShape="1">
          <a:blip r:embed="rId4">
            <a:alphaModFix/>
          </a:blip>
          <a:srcRect l="5118" r="11301" b="14813"/>
          <a:stretch/>
        </p:blipFill>
        <p:spPr>
          <a:xfrm>
            <a:off x="5638800" y="1600200"/>
            <a:ext cx="2286000" cy="174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65" descr="d5271854l"/>
          <p:cNvPicPr preferRelativeResize="0"/>
          <p:nvPr/>
        </p:nvPicPr>
        <p:blipFill rotWithShape="1">
          <a:blip r:embed="rId5">
            <a:alphaModFix/>
          </a:blip>
          <a:srcRect l="19412" t="5701" r="24117"/>
          <a:stretch/>
        </p:blipFill>
        <p:spPr>
          <a:xfrm>
            <a:off x="2514600" y="3810000"/>
            <a:ext cx="1828800" cy="275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65" descr="artwork_images_424718301_247151_mariamartinezandpopovi-da"/>
          <p:cNvPicPr preferRelativeResize="0"/>
          <p:nvPr/>
        </p:nvPicPr>
        <p:blipFill rotWithShape="1">
          <a:blip r:embed="rId6">
            <a:alphaModFix/>
          </a:blip>
          <a:srcRect l="13399" t="14999" r="13399" b="8333"/>
          <a:stretch/>
        </p:blipFill>
        <p:spPr>
          <a:xfrm>
            <a:off x="6559876" y="4792663"/>
            <a:ext cx="2050723" cy="168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Clean-Up</a:t>
            </a:r>
            <a:endParaRPr/>
          </a:p>
        </p:txBody>
      </p:sp>
      <p:sp>
        <p:nvSpPr>
          <p:cNvPr id="553" name="Google Shape;553;p6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•"/>
            </a:pPr>
            <a:r>
              <a:rPr lang="en-US" sz="2800"/>
              <a:t>Hazards of clay dust: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–"/>
            </a:pPr>
            <a:r>
              <a:rPr lang="en-US" sz="2400"/>
              <a:t>Silica particles = extremely tiny pieces of glass, which became airborne and easily inhaled….extremely hazardous to lungs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•"/>
            </a:pPr>
            <a:r>
              <a:rPr lang="en-US" sz="2800"/>
              <a:t>Solution: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–"/>
            </a:pPr>
            <a:r>
              <a:rPr lang="en-US" sz="2400" b="1" i="1" u="sng"/>
              <a:t>WET</a:t>
            </a:r>
            <a:r>
              <a:rPr lang="en-US" sz="2400"/>
              <a:t> clean-up prevents dust from building up and becoming airborne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–"/>
            </a:pPr>
            <a:r>
              <a:rPr lang="en-US" sz="2400"/>
              <a:t>Use wet sponges, spray bottles, wet paper towel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 sz="2400"/>
          </a:p>
        </p:txBody>
      </p:sp>
      <p:pic>
        <p:nvPicPr>
          <p:cNvPr id="554" name="Google Shape;554;p66" descr="2006_yellow_sponge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152400"/>
            <a:ext cx="2084388" cy="156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66" descr="83078959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4800600"/>
            <a:ext cx="2514600" cy="168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66" descr="0-Home-SpongePieria-main_Fu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9400" y="4762500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66" descr="spraybottle"/>
          <p:cNvPicPr preferRelativeResize="0"/>
          <p:nvPr/>
        </p:nvPicPr>
        <p:blipFill rotWithShape="1">
          <a:blip r:embed="rId6">
            <a:alphaModFix/>
          </a:blip>
          <a:srcRect l="31250" r="26249"/>
          <a:stretch/>
        </p:blipFill>
        <p:spPr>
          <a:xfrm>
            <a:off x="4038600" y="4648200"/>
            <a:ext cx="116522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ctrTitle" idx="4294967295"/>
          </p:nvPr>
        </p:nvSpPr>
        <p:spPr>
          <a:xfrm>
            <a:off x="685800" y="0"/>
            <a:ext cx="777240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Ceramics Around the World</a:t>
            </a: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subTitle" idx="4294967295"/>
          </p:nvPr>
        </p:nvSpPr>
        <p:spPr>
          <a:xfrm>
            <a:off x="381000" y="62484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Ceramics have been used, throughout the world, for tens of thousands of years.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Archeologists have uncovered human-made ceramics in the form of animal and human figurines that date back to at least 24,000 BC. </a:t>
            </a:r>
            <a:endParaRPr/>
          </a:p>
        </p:txBody>
      </p:sp>
      <p:pic>
        <p:nvPicPr>
          <p:cNvPr id="213" name="Google Shape;213;p31" descr="worldceramic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950" y="685800"/>
            <a:ext cx="695325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</a:rPr>
              <a:t>Examples of African and </a:t>
            </a:r>
            <a:br>
              <a:rPr lang="en-US" sz="3600">
                <a:solidFill>
                  <a:schemeClr val="lt1"/>
                </a:solidFill>
              </a:rPr>
            </a:br>
            <a:r>
              <a:rPr lang="en-US" sz="3600">
                <a:solidFill>
                  <a:schemeClr val="lt1"/>
                </a:solidFill>
              </a:rPr>
              <a:t>Middle Eastern Ceramics</a:t>
            </a:r>
            <a:endParaRPr/>
          </a:p>
        </p:txBody>
      </p:sp>
      <p:pic>
        <p:nvPicPr>
          <p:cNvPr id="219" name="Google Shape;219;p32" descr="Persi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4191000"/>
            <a:ext cx="2487613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 descr="ira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1828800"/>
            <a:ext cx="25146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 descr="DemRepCon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1828800"/>
            <a:ext cx="1890713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/>
        </p:nvSpPr>
        <p:spPr>
          <a:xfrm>
            <a:off x="5181600" y="5867400"/>
            <a:ext cx="914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Saudi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Arabia</a:t>
            </a:r>
            <a:endParaRPr/>
          </a:p>
        </p:txBody>
      </p:sp>
      <p:sp>
        <p:nvSpPr>
          <p:cNvPr id="223" name="Google Shape;223;p32"/>
          <p:cNvSpPr txBox="1"/>
          <p:nvPr/>
        </p:nvSpPr>
        <p:spPr>
          <a:xfrm>
            <a:off x="0" y="5562600"/>
            <a:ext cx="2779713" cy="9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Democratic Republic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Congo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5410200" y="1828800"/>
            <a:ext cx="762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Iran</a:t>
            </a:r>
            <a:endParaRPr/>
          </a:p>
        </p:txBody>
      </p:sp>
      <p:sp>
        <p:nvSpPr>
          <p:cNvPr id="225" name="Google Shape;225;p32"/>
          <p:cNvSpPr txBox="1"/>
          <p:nvPr/>
        </p:nvSpPr>
        <p:spPr>
          <a:xfrm>
            <a:off x="3505200" y="4953000"/>
            <a:ext cx="1371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Egypt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1800 BC</a:t>
            </a:r>
            <a:endParaRPr/>
          </a:p>
        </p:txBody>
      </p:sp>
      <p:pic>
        <p:nvPicPr>
          <p:cNvPr id="226" name="Google Shape;226;p32" descr="Egyp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43200" y="2819400"/>
            <a:ext cx="2894013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Examples of Asian Ceramics</a:t>
            </a:r>
            <a:endParaRPr/>
          </a:p>
        </p:txBody>
      </p:sp>
      <p:pic>
        <p:nvPicPr>
          <p:cNvPr id="232" name="Google Shape;232;p33" descr="kore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828800"/>
            <a:ext cx="3352800" cy="392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3" descr="Mi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6588" y="1295400"/>
            <a:ext cx="225901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 descr="warrior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400" y="3741738"/>
            <a:ext cx="3581400" cy="227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/>
        </p:nvSpPr>
        <p:spPr>
          <a:xfrm>
            <a:off x="1752600" y="5791200"/>
            <a:ext cx="914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Korea</a:t>
            </a:r>
            <a:endParaRPr/>
          </a:p>
        </p:txBody>
      </p:sp>
      <p:sp>
        <p:nvSpPr>
          <p:cNvPr id="236" name="Google Shape;236;p33"/>
          <p:cNvSpPr txBox="1"/>
          <p:nvPr/>
        </p:nvSpPr>
        <p:spPr>
          <a:xfrm>
            <a:off x="6705600" y="2209800"/>
            <a:ext cx="2438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China – Ming Dynasty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1300 AD</a:t>
            </a:r>
            <a:endParaRPr/>
          </a:p>
        </p:txBody>
      </p:sp>
      <p:sp>
        <p:nvSpPr>
          <p:cNvPr id="237" name="Google Shape;237;p33"/>
          <p:cNvSpPr txBox="1"/>
          <p:nvPr/>
        </p:nvSpPr>
        <p:spPr>
          <a:xfrm>
            <a:off x="4114800" y="6019800"/>
            <a:ext cx="4191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Terra Cotta Warriors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210 BC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</a:rPr>
              <a:t>Examples of North and </a:t>
            </a:r>
            <a:br>
              <a:rPr lang="en-US" sz="3600">
                <a:solidFill>
                  <a:schemeClr val="lt1"/>
                </a:solidFill>
              </a:rPr>
            </a:br>
            <a:r>
              <a:rPr lang="en-US" sz="3600">
                <a:solidFill>
                  <a:schemeClr val="lt1"/>
                </a:solidFill>
              </a:rPr>
              <a:t>South American Ceramics</a:t>
            </a:r>
            <a:endParaRPr/>
          </a:p>
        </p:txBody>
      </p:sp>
      <p:pic>
        <p:nvPicPr>
          <p:cNvPr id="243" name="Google Shape;243;p34" descr="NewMexTew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752600"/>
            <a:ext cx="370046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4" descr="IncaPeru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1676400"/>
            <a:ext cx="2919413" cy="42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4" descr="storytelle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4114800"/>
            <a:ext cx="2092325" cy="236696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/>
        </p:nvSpPr>
        <p:spPr>
          <a:xfrm>
            <a:off x="5257800" y="5942013"/>
            <a:ext cx="24384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Peru (Incan)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400 AD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>
            <a:off x="76200" y="4114800"/>
            <a:ext cx="2133600" cy="9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United States (Native American Pueblo)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Examples of European Ceramics</a:t>
            </a:r>
            <a:endParaRPr/>
          </a:p>
        </p:txBody>
      </p:sp>
      <p:sp>
        <p:nvSpPr>
          <p:cNvPr id="253" name="Google Shape;253;p35"/>
          <p:cNvSpPr txBox="1"/>
          <p:nvPr/>
        </p:nvSpPr>
        <p:spPr>
          <a:xfrm>
            <a:off x="6172200" y="5649913"/>
            <a:ext cx="9429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Greece</a:t>
            </a:r>
            <a:endParaRPr/>
          </a:p>
        </p:txBody>
      </p:sp>
      <p:sp>
        <p:nvSpPr>
          <p:cNvPr id="254" name="Google Shape;254;p35"/>
          <p:cNvSpPr txBox="1"/>
          <p:nvPr/>
        </p:nvSpPr>
        <p:spPr>
          <a:xfrm>
            <a:off x="1600200" y="5562600"/>
            <a:ext cx="16002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Netherlands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(Delftware)</a:t>
            </a:r>
            <a:endParaRPr/>
          </a:p>
        </p:txBody>
      </p:sp>
      <p:pic>
        <p:nvPicPr>
          <p:cNvPr id="255" name="Google Shape;255;p35" descr="delftwa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828800"/>
            <a:ext cx="2994025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 descr="Greec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1860550"/>
            <a:ext cx="3849688" cy="36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</a:rPr>
              <a:t>Examples of Contemporary Ceramics</a:t>
            </a:r>
            <a:endParaRPr/>
          </a:p>
        </p:txBody>
      </p:sp>
      <p:pic>
        <p:nvPicPr>
          <p:cNvPr id="262" name="Google Shape;262;p36" descr="arnesontyp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2133600"/>
            <a:ext cx="442595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6" descr="teapo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2181225"/>
            <a:ext cx="3595688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Macintosh PowerPoint</Application>
  <PresentationFormat>On-screen Show (4:3)</PresentationFormat>
  <Paragraphs>157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Office Theme</vt:lpstr>
      <vt:lpstr>CERAMICS</vt:lpstr>
      <vt:lpstr>What is Ceramics?</vt:lpstr>
      <vt:lpstr>Why Pottery is so cool…</vt:lpstr>
      <vt:lpstr>Ceramics Around the World</vt:lpstr>
      <vt:lpstr>Examples of African and  Middle Eastern Ceramics</vt:lpstr>
      <vt:lpstr>Examples of Asian Ceramics</vt:lpstr>
      <vt:lpstr>Examples of North and  South American Ceramics</vt:lpstr>
      <vt:lpstr>Examples of European Ceramics</vt:lpstr>
      <vt:lpstr>Examples of Contemporary Ceramics</vt:lpstr>
      <vt:lpstr>Examples of Contemporary Ceramics</vt:lpstr>
      <vt:lpstr>BASIC  Materials</vt:lpstr>
      <vt:lpstr>Common Types of Clay</vt:lpstr>
      <vt:lpstr>Tools, Tools, Tools….</vt:lpstr>
      <vt:lpstr>BASIC  Materials</vt:lpstr>
      <vt:lpstr>Clay Shaping Methods</vt:lpstr>
      <vt:lpstr>Wheel Throwing</vt:lpstr>
      <vt:lpstr>Wheel Thrown Pottery</vt:lpstr>
      <vt:lpstr>Slip Casting</vt:lpstr>
      <vt:lpstr>Slip Cast Ceramics</vt:lpstr>
      <vt:lpstr>Molds</vt:lpstr>
      <vt:lpstr>Ceramic Tile</vt:lpstr>
      <vt:lpstr>Ceramic Tile</vt:lpstr>
      <vt:lpstr>Hand Building</vt:lpstr>
      <vt:lpstr>Pinch Pot</vt:lpstr>
      <vt:lpstr>Pinch Pots</vt:lpstr>
      <vt:lpstr>Coil Construction</vt:lpstr>
      <vt:lpstr>Coil Ceramics</vt:lpstr>
      <vt:lpstr>Slab Construction</vt:lpstr>
      <vt:lpstr>Slab Ceramics</vt:lpstr>
      <vt:lpstr>Other terms:</vt:lpstr>
      <vt:lpstr>Other terms:</vt:lpstr>
      <vt:lpstr>Other terms:</vt:lpstr>
      <vt:lpstr>Other terms:</vt:lpstr>
      <vt:lpstr>Stages of Clay - Facts</vt:lpstr>
      <vt:lpstr>Stages of Clay</vt:lpstr>
      <vt:lpstr>Stages of Clay</vt:lpstr>
      <vt:lpstr>Timeline of clay body...</vt:lpstr>
      <vt:lpstr>Decorating Methods</vt:lpstr>
      <vt:lpstr>Clean-Up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CERAMICS</dc:title>
  <cp:lastModifiedBy>Dana Byrne</cp:lastModifiedBy>
  <cp:revision>1</cp:revision>
  <dcterms:modified xsi:type="dcterms:W3CDTF">2020-01-06T18:38:51Z</dcterms:modified>
</cp:coreProperties>
</file>